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3a9b0d694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3a9b0d694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3a9b0d694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3a9b0d694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3a9b0d694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3a9b0d694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3a9b0d694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3a9b0d694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203151f5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203151f5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3a9e249002_0_114: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13a9e249002_0_114: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3a9e24900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3a9e24900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3a9e2490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3a9e2490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3a9e249002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3a9e249002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3a9e249002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3a9e249002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3b2ca3b07e_2_114: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9" name="Google Shape;59;g13b2ca3b07e_2_114: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3a9e249002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3a9e249002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3a9e249002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3a9e249002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3b2ca3b07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3b2ca3b07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3b2ca3b07e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3b2ca3b07e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3a9e249002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3a9e249002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203151f5f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203151f5f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203151f5f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203151f5f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203151f5f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203151f5f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203151f5f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203151f5f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203151f5f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203151f5f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3a9b0d694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3a9b0d694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203151f5f3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203151f5f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203151f5f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203151f5f3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3ac6de51f5_0_5: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13ac6de51f5_0_5: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3ac6de51f5_0_63: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13ac6de51f5_0_63: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3ac6de51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3ac6de51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3b2ca3b07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3b2ca3b07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3a9b0d694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3a9b0d694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3a9b0d694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3a9b0d694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3a9b0d694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3a9b0d694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3a9b0d694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3a9b0d694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203151f5f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203151f5f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203151f5f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203151f5f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2C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53" name="Shape 53"/>
        <p:cNvGrpSpPr/>
        <p:nvPr/>
      </p:nvGrpSpPr>
      <p:grpSpPr>
        <a:xfrm>
          <a:off x="0" y="0"/>
          <a:ext cx="0" cy="0"/>
          <a:chOff x="0" y="0"/>
          <a:chExt cx="0" cy="0"/>
        </a:xfrm>
      </p:grpSpPr>
      <p:sp>
        <p:nvSpPr>
          <p:cNvPr id="54" name="Google Shape;54;p13"/>
          <p:cNvSpPr txBox="1"/>
          <p:nvPr>
            <p:ph idx="1" type="subTitle"/>
          </p:nvPr>
        </p:nvSpPr>
        <p:spPr>
          <a:xfrm>
            <a:off x="311700" y="25717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69138"/>
                </a:solidFill>
                <a:latin typeface="Comic Sans MS"/>
                <a:ea typeface="Comic Sans MS"/>
                <a:cs typeface="Comic Sans MS"/>
                <a:sym typeface="Comic Sans MS"/>
              </a:rPr>
              <a:t>The BIG Wellbeing Quiz!</a:t>
            </a:r>
            <a:endParaRPr>
              <a:solidFill>
                <a:srgbClr val="E69138"/>
              </a:solidFill>
              <a:latin typeface="Comic Sans MS"/>
              <a:ea typeface="Comic Sans MS"/>
              <a:cs typeface="Comic Sans MS"/>
              <a:sym typeface="Comic Sans MS"/>
            </a:endParaRPr>
          </a:p>
        </p:txBody>
      </p:sp>
      <p:pic>
        <p:nvPicPr>
          <p:cNvPr id="55" name="Google Shape;55;p13"/>
          <p:cNvPicPr preferRelativeResize="0"/>
          <p:nvPr/>
        </p:nvPicPr>
        <p:blipFill rotWithShape="1">
          <a:blip r:embed="rId3">
            <a:alphaModFix/>
          </a:blip>
          <a:srcRect b="0" l="0" r="0" t="0"/>
          <a:stretch/>
        </p:blipFill>
        <p:spPr>
          <a:xfrm>
            <a:off x="3242038" y="3851825"/>
            <a:ext cx="2871626" cy="851625"/>
          </a:xfrm>
          <a:prstGeom prst="rect">
            <a:avLst/>
          </a:prstGeom>
          <a:noFill/>
          <a:ln>
            <a:noFill/>
          </a:ln>
        </p:spPr>
      </p:pic>
      <p:pic>
        <p:nvPicPr>
          <p:cNvPr id="56" name="Google Shape;56;p13"/>
          <p:cNvPicPr preferRelativeResize="0"/>
          <p:nvPr/>
        </p:nvPicPr>
        <p:blipFill>
          <a:blip r:embed="rId4">
            <a:alphaModFix/>
          </a:blip>
          <a:stretch>
            <a:fillRect/>
          </a:stretch>
        </p:blipFill>
        <p:spPr>
          <a:xfrm>
            <a:off x="838188" y="906350"/>
            <a:ext cx="7467600" cy="149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555600"/>
            <a:ext cx="38817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a:solidFill>
                  <a:srgbClr val="FF9900"/>
                </a:solidFill>
                <a:latin typeface="Comic Sans MS"/>
                <a:ea typeface="Comic Sans MS"/>
                <a:cs typeface="Comic Sans MS"/>
                <a:sym typeface="Comic Sans MS"/>
              </a:rPr>
              <a:t>Question 4:</a:t>
            </a:r>
            <a:r>
              <a:rPr lang="en">
                <a:solidFill>
                  <a:srgbClr val="FF9900"/>
                </a:solidFill>
                <a:latin typeface="Comic Sans MS"/>
                <a:ea typeface="Comic Sans MS"/>
                <a:cs typeface="Comic Sans MS"/>
                <a:sym typeface="Comic Sans MS"/>
              </a:rPr>
              <a:t> mental health means…</a:t>
            </a:r>
            <a:endParaRPr>
              <a:solidFill>
                <a:srgbClr val="FF9900"/>
              </a:solidFill>
              <a:latin typeface="Comic Sans MS"/>
              <a:ea typeface="Comic Sans MS"/>
              <a:cs typeface="Comic Sans MS"/>
              <a:sym typeface="Comic Sans MS"/>
            </a:endParaRPr>
          </a:p>
        </p:txBody>
      </p:sp>
      <p:sp>
        <p:nvSpPr>
          <p:cNvPr id="118" name="Google Shape;118;p22"/>
          <p:cNvSpPr txBox="1"/>
          <p:nvPr>
            <p:ph idx="1" type="body"/>
          </p:nvPr>
        </p:nvSpPr>
        <p:spPr>
          <a:xfrm>
            <a:off x="311700" y="1962825"/>
            <a:ext cx="3751500" cy="2606100"/>
          </a:xfrm>
          <a:prstGeom prst="rect">
            <a:avLst/>
          </a:prstGeom>
        </p:spPr>
        <p:txBody>
          <a:bodyPr anchorCtr="0" anchor="t" bIns="91425" lIns="91425" spcFirstLastPara="1" rIns="91425" wrap="square" tIns="91425">
            <a:normAutofit/>
          </a:bodyPr>
          <a:lstStyle/>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How we think, feel and behave</a:t>
            </a:r>
            <a:endParaRPr sz="1600">
              <a:solidFill>
                <a:srgbClr val="FF9900"/>
              </a:solidFill>
              <a:latin typeface="Comic Sans MS"/>
              <a:ea typeface="Comic Sans MS"/>
              <a:cs typeface="Comic Sans MS"/>
              <a:sym typeface="Comic Sans MS"/>
            </a:endParaRPr>
          </a:p>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How we exercise</a:t>
            </a:r>
            <a:endParaRPr sz="1600">
              <a:solidFill>
                <a:srgbClr val="FF9900"/>
              </a:solidFill>
              <a:latin typeface="Comic Sans MS"/>
              <a:ea typeface="Comic Sans MS"/>
              <a:cs typeface="Comic Sans MS"/>
              <a:sym typeface="Comic Sans MS"/>
            </a:endParaRPr>
          </a:p>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How we do our homework</a:t>
            </a:r>
            <a:endParaRPr sz="1600">
              <a:solidFill>
                <a:srgbClr val="FF9900"/>
              </a:solidFill>
              <a:latin typeface="Comic Sans MS"/>
              <a:ea typeface="Comic Sans MS"/>
              <a:cs typeface="Comic Sans MS"/>
              <a:sym typeface="Comic Sans MS"/>
            </a:endParaRPr>
          </a:p>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Not being poorly</a:t>
            </a:r>
            <a:endParaRPr sz="1600">
              <a:solidFill>
                <a:srgbClr val="FF9900"/>
              </a:solidFill>
              <a:latin typeface="Comic Sans MS"/>
              <a:ea typeface="Comic Sans MS"/>
              <a:cs typeface="Comic Sans MS"/>
              <a:sym typeface="Comic Sans MS"/>
            </a:endParaRPr>
          </a:p>
          <a:p>
            <a:pPr indent="0" lvl="0" marL="0" rtl="0" algn="l">
              <a:spcBef>
                <a:spcPts val="1200"/>
              </a:spcBef>
              <a:spcAft>
                <a:spcPts val="1200"/>
              </a:spcAft>
              <a:buNone/>
            </a:pPr>
            <a:r>
              <a:t/>
            </a:r>
            <a:endParaRPr/>
          </a:p>
        </p:txBody>
      </p:sp>
      <p:pic>
        <p:nvPicPr>
          <p:cNvPr id="119" name="Google Shape;119;p22"/>
          <p:cNvPicPr preferRelativeResize="0"/>
          <p:nvPr/>
        </p:nvPicPr>
        <p:blipFill>
          <a:blip r:embed="rId3">
            <a:alphaModFix/>
          </a:blip>
          <a:stretch>
            <a:fillRect/>
          </a:stretch>
        </p:blipFill>
        <p:spPr>
          <a:xfrm>
            <a:off x="4707100" y="1786600"/>
            <a:ext cx="3582650" cy="1870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2560">
                <a:solidFill>
                  <a:srgbClr val="6AA84F"/>
                </a:solidFill>
                <a:latin typeface="Comic Sans MS"/>
                <a:ea typeface="Comic Sans MS"/>
                <a:cs typeface="Comic Sans MS"/>
                <a:sym typeface="Comic Sans MS"/>
              </a:rPr>
              <a:t>The answer is…</a:t>
            </a:r>
            <a:endParaRPr sz="2560">
              <a:solidFill>
                <a:srgbClr val="6AA84F"/>
              </a:solidFill>
              <a:latin typeface="Comic Sans MS"/>
              <a:ea typeface="Comic Sans MS"/>
              <a:cs typeface="Comic Sans MS"/>
              <a:sym typeface="Comic Sans MS"/>
            </a:endParaRPr>
          </a:p>
          <a:p>
            <a:pPr indent="0" lvl="0" marL="0" rtl="0" algn="l">
              <a:spcBef>
                <a:spcPts val="0"/>
              </a:spcBef>
              <a:spcAft>
                <a:spcPts val="0"/>
              </a:spcAft>
              <a:buSzPts val="990"/>
              <a:buNone/>
            </a:pPr>
            <a:r>
              <a:t/>
            </a:r>
            <a:endParaRPr sz="2160"/>
          </a:p>
        </p:txBody>
      </p:sp>
      <p:sp>
        <p:nvSpPr>
          <p:cNvPr id="125" name="Google Shape;125;p23"/>
          <p:cNvSpPr txBox="1"/>
          <p:nvPr>
            <p:ph idx="1" type="body"/>
          </p:nvPr>
        </p:nvSpPr>
        <p:spPr>
          <a:xfrm>
            <a:off x="311700" y="1389600"/>
            <a:ext cx="4468200" cy="3561600"/>
          </a:xfrm>
          <a:prstGeom prst="rect">
            <a:avLst/>
          </a:prstGeom>
        </p:spPr>
        <p:txBody>
          <a:bodyPr anchorCtr="0" anchor="t" bIns="91425" lIns="91425" spcFirstLastPara="1" rIns="91425" wrap="square" tIns="91425">
            <a:normAutofit/>
          </a:bodyPr>
          <a:lstStyle/>
          <a:p>
            <a:pPr indent="-361950" lvl="0" marL="457200" rtl="0" algn="l">
              <a:lnSpc>
                <a:spcPct val="150000"/>
              </a:lnSpc>
              <a:spcBef>
                <a:spcPts val="0"/>
              </a:spcBef>
              <a:spcAft>
                <a:spcPts val="0"/>
              </a:spcAft>
              <a:buClr>
                <a:srgbClr val="93C47D"/>
              </a:buClr>
              <a:buSzPts val="2100"/>
              <a:buFont typeface="Comic Sans MS"/>
              <a:buAutoNum type="alphaLcPeriod"/>
            </a:pPr>
            <a:r>
              <a:rPr b="1" lang="en" sz="2100">
                <a:solidFill>
                  <a:srgbClr val="93C47D"/>
                </a:solidFill>
                <a:latin typeface="Comic Sans MS"/>
                <a:ea typeface="Comic Sans MS"/>
                <a:cs typeface="Comic Sans MS"/>
                <a:sym typeface="Comic Sans MS"/>
              </a:rPr>
              <a:t>How we think, feel and behave</a:t>
            </a:r>
            <a:endParaRPr b="1" sz="2100">
              <a:solidFill>
                <a:srgbClr val="93C47D"/>
              </a:solidFill>
              <a:latin typeface="Comic Sans MS"/>
              <a:ea typeface="Comic Sans MS"/>
              <a:cs typeface="Comic Sans MS"/>
              <a:sym typeface="Comic Sans MS"/>
            </a:endParaRPr>
          </a:p>
          <a:p>
            <a:pPr indent="0" lvl="0" marL="0" rtl="0" algn="l">
              <a:spcBef>
                <a:spcPts val="1200"/>
              </a:spcBef>
              <a:spcAft>
                <a:spcPts val="0"/>
              </a:spcAft>
              <a:buNone/>
            </a:pPr>
            <a:r>
              <a:rPr lang="en" sz="1500">
                <a:solidFill>
                  <a:srgbClr val="6AA84F"/>
                </a:solidFill>
                <a:latin typeface="Comic Sans MS"/>
                <a:ea typeface="Comic Sans MS"/>
                <a:cs typeface="Comic Sans MS"/>
                <a:sym typeface="Comic Sans MS"/>
              </a:rPr>
              <a:t>Mental health includes our emotions (how we feel), how we think about things (how we cope and put things in perspective) and also our social wellbeing (connections through our friendships and family)</a:t>
            </a:r>
            <a:endParaRPr sz="1500">
              <a:solidFill>
                <a:srgbClr val="6AA84F"/>
              </a:solidFill>
              <a:latin typeface="Comic Sans MS"/>
              <a:ea typeface="Comic Sans MS"/>
              <a:cs typeface="Comic Sans MS"/>
              <a:sym typeface="Comic Sans MS"/>
            </a:endParaRPr>
          </a:p>
          <a:p>
            <a:pPr indent="0" lvl="0" marL="0" rtl="0" algn="l">
              <a:spcBef>
                <a:spcPts val="1200"/>
              </a:spcBef>
              <a:spcAft>
                <a:spcPts val="0"/>
              </a:spcAft>
              <a:buClr>
                <a:schemeClr val="dk1"/>
              </a:buClr>
              <a:buSzPts val="1100"/>
              <a:buFont typeface="Arial"/>
              <a:buNone/>
            </a:pPr>
            <a:r>
              <a:t/>
            </a:r>
            <a:endParaRPr>
              <a:solidFill>
                <a:srgbClr val="6AA84F"/>
              </a:solidFill>
              <a:latin typeface="Comic Sans MS"/>
              <a:ea typeface="Comic Sans MS"/>
              <a:cs typeface="Comic Sans MS"/>
              <a:sym typeface="Comic Sans MS"/>
            </a:endParaRPr>
          </a:p>
          <a:p>
            <a:pPr indent="0" lvl="0" marL="0" rtl="0" algn="l">
              <a:spcBef>
                <a:spcPts val="1200"/>
              </a:spcBef>
              <a:spcAft>
                <a:spcPts val="1200"/>
              </a:spcAft>
              <a:buNone/>
            </a:pPr>
            <a:r>
              <a:t/>
            </a:r>
            <a:endParaRPr/>
          </a:p>
        </p:txBody>
      </p:sp>
      <p:pic>
        <p:nvPicPr>
          <p:cNvPr descr="Brain in head" id="126" name="Google Shape;126;p23"/>
          <p:cNvPicPr preferRelativeResize="0"/>
          <p:nvPr/>
        </p:nvPicPr>
        <p:blipFill rotWithShape="1">
          <a:blip r:embed="rId3">
            <a:alphaModFix/>
          </a:blip>
          <a:srcRect b="0" l="0" r="0" t="0"/>
          <a:stretch/>
        </p:blipFill>
        <p:spPr>
          <a:xfrm>
            <a:off x="5625999" y="1311299"/>
            <a:ext cx="3178800" cy="3178800"/>
          </a:xfrm>
          <a:prstGeom prst="round2DiagRect">
            <a:avLst>
              <a:gd fmla="val 5608" name="adj1"/>
              <a:gd fmla="val 0" name="adj2"/>
            </a:avLst>
          </a:prstGeom>
          <a:noFill/>
          <a:ln cap="sq" cmpd="sng" w="19050">
            <a:solidFill>
              <a:srgbClr val="B3FFFF">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555600"/>
            <a:ext cx="40773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a:solidFill>
                  <a:srgbClr val="FF9900"/>
                </a:solidFill>
                <a:latin typeface="Comic Sans MS"/>
                <a:ea typeface="Comic Sans MS"/>
                <a:cs typeface="Comic Sans MS"/>
                <a:sym typeface="Comic Sans MS"/>
              </a:rPr>
              <a:t>Question 5:</a:t>
            </a:r>
            <a:r>
              <a:rPr lang="en">
                <a:solidFill>
                  <a:srgbClr val="FF9900"/>
                </a:solidFill>
                <a:latin typeface="Comic Sans MS"/>
                <a:ea typeface="Comic Sans MS"/>
                <a:cs typeface="Comic Sans MS"/>
                <a:sym typeface="Comic Sans MS"/>
              </a:rPr>
              <a:t> We can look after our mental health by…</a:t>
            </a:r>
            <a:endParaRPr>
              <a:solidFill>
                <a:srgbClr val="FF9900"/>
              </a:solidFill>
              <a:latin typeface="Comic Sans MS"/>
              <a:ea typeface="Comic Sans MS"/>
              <a:cs typeface="Comic Sans MS"/>
              <a:sym typeface="Comic Sans MS"/>
            </a:endParaRPr>
          </a:p>
        </p:txBody>
      </p:sp>
      <p:sp>
        <p:nvSpPr>
          <p:cNvPr id="132" name="Google Shape;132;p24"/>
          <p:cNvSpPr txBox="1"/>
          <p:nvPr>
            <p:ph idx="1" type="body"/>
          </p:nvPr>
        </p:nvSpPr>
        <p:spPr>
          <a:xfrm>
            <a:off x="311700" y="2093100"/>
            <a:ext cx="3572400" cy="2475900"/>
          </a:xfrm>
          <a:prstGeom prst="rect">
            <a:avLst/>
          </a:prstGeom>
        </p:spPr>
        <p:txBody>
          <a:bodyPr anchorCtr="0" anchor="t" bIns="91425" lIns="91425" spcFirstLastPara="1" rIns="91425" wrap="square" tIns="91425">
            <a:normAutofit/>
          </a:bodyPr>
          <a:lstStyle/>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Feeling stressed</a:t>
            </a:r>
            <a:endParaRPr sz="1600">
              <a:solidFill>
                <a:srgbClr val="FF9900"/>
              </a:solidFill>
              <a:latin typeface="Comic Sans MS"/>
              <a:ea typeface="Comic Sans MS"/>
              <a:cs typeface="Comic Sans MS"/>
              <a:sym typeface="Comic Sans MS"/>
            </a:endParaRPr>
          </a:p>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Taking on new situations</a:t>
            </a:r>
            <a:endParaRPr sz="1600">
              <a:solidFill>
                <a:srgbClr val="FF9900"/>
              </a:solidFill>
              <a:latin typeface="Comic Sans MS"/>
              <a:ea typeface="Comic Sans MS"/>
              <a:cs typeface="Comic Sans MS"/>
              <a:sym typeface="Comic Sans MS"/>
            </a:endParaRPr>
          </a:p>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Using self-care</a:t>
            </a:r>
            <a:endParaRPr sz="1600">
              <a:solidFill>
                <a:srgbClr val="FF9900"/>
              </a:solidFill>
              <a:latin typeface="Comic Sans MS"/>
              <a:ea typeface="Comic Sans MS"/>
              <a:cs typeface="Comic Sans MS"/>
              <a:sym typeface="Comic Sans MS"/>
            </a:endParaRPr>
          </a:p>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All of the above</a:t>
            </a:r>
            <a:endParaRPr sz="1600">
              <a:solidFill>
                <a:srgbClr val="FF9900"/>
              </a:solidFill>
              <a:latin typeface="Comic Sans MS"/>
              <a:ea typeface="Comic Sans MS"/>
              <a:cs typeface="Comic Sans MS"/>
              <a:sym typeface="Comic Sans MS"/>
            </a:endParaRPr>
          </a:p>
          <a:p>
            <a:pPr indent="0" lvl="0" marL="0" rtl="0" algn="l">
              <a:spcBef>
                <a:spcPts val="1200"/>
              </a:spcBef>
              <a:spcAft>
                <a:spcPts val="1200"/>
              </a:spcAft>
              <a:buNone/>
            </a:pPr>
            <a:r>
              <a:t/>
            </a:r>
            <a:endParaRPr/>
          </a:p>
        </p:txBody>
      </p:sp>
      <p:pic>
        <p:nvPicPr>
          <p:cNvPr id="133" name="Google Shape;133;p24"/>
          <p:cNvPicPr preferRelativeResize="0"/>
          <p:nvPr/>
        </p:nvPicPr>
        <p:blipFill>
          <a:blip r:embed="rId3">
            <a:alphaModFix/>
          </a:blip>
          <a:stretch>
            <a:fillRect/>
          </a:stretch>
        </p:blipFill>
        <p:spPr>
          <a:xfrm>
            <a:off x="4263550" y="1088200"/>
            <a:ext cx="4409252" cy="35274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560">
                <a:solidFill>
                  <a:srgbClr val="6AA84F"/>
                </a:solidFill>
                <a:latin typeface="Comic Sans MS"/>
                <a:ea typeface="Comic Sans MS"/>
                <a:cs typeface="Comic Sans MS"/>
                <a:sym typeface="Comic Sans MS"/>
              </a:rPr>
              <a:t>The answer is…</a:t>
            </a:r>
            <a:endParaRPr sz="2560">
              <a:solidFill>
                <a:srgbClr val="6AA84F"/>
              </a:solidFill>
              <a:latin typeface="Comic Sans MS"/>
              <a:ea typeface="Comic Sans MS"/>
              <a:cs typeface="Comic Sans MS"/>
              <a:sym typeface="Comic Sans MS"/>
            </a:endParaRPr>
          </a:p>
          <a:p>
            <a:pPr indent="0" lvl="0" marL="0" rtl="0" algn="l">
              <a:spcBef>
                <a:spcPts val="0"/>
              </a:spcBef>
              <a:spcAft>
                <a:spcPts val="0"/>
              </a:spcAft>
              <a:buSzPts val="990"/>
              <a:buNone/>
            </a:pPr>
            <a:r>
              <a:t/>
            </a:r>
            <a:endParaRPr sz="2160"/>
          </a:p>
        </p:txBody>
      </p:sp>
      <p:sp>
        <p:nvSpPr>
          <p:cNvPr id="139" name="Google Shape;139;p25"/>
          <p:cNvSpPr txBox="1"/>
          <p:nvPr>
            <p:ph idx="1" type="body"/>
          </p:nvPr>
        </p:nvSpPr>
        <p:spPr>
          <a:xfrm>
            <a:off x="311700" y="1389600"/>
            <a:ext cx="4468200" cy="3561600"/>
          </a:xfrm>
          <a:prstGeom prst="rect">
            <a:avLst/>
          </a:prstGeom>
        </p:spPr>
        <p:txBody>
          <a:bodyPr anchorCtr="0" anchor="t" bIns="91425" lIns="91425" spcFirstLastPara="1" rIns="91425" wrap="square" tIns="91425">
            <a:normAutofit fontScale="92500" lnSpcReduction="10000"/>
          </a:bodyPr>
          <a:lstStyle/>
          <a:p>
            <a:pPr indent="0" lvl="0" marL="0" rtl="0" algn="l">
              <a:lnSpc>
                <a:spcPct val="150000"/>
              </a:lnSpc>
              <a:spcBef>
                <a:spcPts val="0"/>
              </a:spcBef>
              <a:spcAft>
                <a:spcPts val="0"/>
              </a:spcAft>
              <a:buNone/>
            </a:pPr>
            <a:r>
              <a:rPr b="1" lang="en" sz="2100">
                <a:solidFill>
                  <a:srgbClr val="93C47D"/>
                </a:solidFill>
                <a:latin typeface="Comic Sans MS"/>
                <a:ea typeface="Comic Sans MS"/>
                <a:cs typeface="Comic Sans MS"/>
                <a:sym typeface="Comic Sans MS"/>
              </a:rPr>
              <a:t>c. Using self-care</a:t>
            </a:r>
            <a:endParaRPr b="1" sz="2100">
              <a:solidFill>
                <a:srgbClr val="93C47D"/>
              </a:solidFill>
              <a:latin typeface="Comic Sans MS"/>
              <a:ea typeface="Comic Sans MS"/>
              <a:cs typeface="Comic Sans MS"/>
              <a:sym typeface="Comic Sans MS"/>
            </a:endParaRPr>
          </a:p>
          <a:p>
            <a:pPr indent="0" lvl="0" marL="0" rtl="0" algn="l">
              <a:spcBef>
                <a:spcPts val="1200"/>
              </a:spcBef>
              <a:spcAft>
                <a:spcPts val="0"/>
              </a:spcAft>
              <a:buNone/>
            </a:pPr>
            <a:r>
              <a:t/>
            </a:r>
            <a:endParaRPr sz="1500">
              <a:solidFill>
                <a:srgbClr val="6AA84F"/>
              </a:solidFill>
              <a:latin typeface="Comic Sans MS"/>
              <a:ea typeface="Comic Sans MS"/>
              <a:cs typeface="Comic Sans MS"/>
              <a:sym typeface="Comic Sans MS"/>
            </a:endParaRPr>
          </a:p>
          <a:p>
            <a:pPr indent="0" lvl="0" marL="0" rtl="0" algn="l">
              <a:spcBef>
                <a:spcPts val="1200"/>
              </a:spcBef>
              <a:spcAft>
                <a:spcPts val="0"/>
              </a:spcAft>
              <a:buNone/>
            </a:pPr>
            <a:r>
              <a:rPr b="1" lang="en" sz="1500">
                <a:solidFill>
                  <a:srgbClr val="6AA84F"/>
                </a:solidFill>
                <a:latin typeface="Comic Sans MS"/>
                <a:ea typeface="Comic Sans MS"/>
                <a:cs typeface="Comic Sans MS"/>
                <a:sym typeface="Comic Sans MS"/>
              </a:rPr>
              <a:t>Self-care is how you look after YOU!</a:t>
            </a:r>
            <a:r>
              <a:rPr lang="en" sz="1500">
                <a:solidFill>
                  <a:srgbClr val="6AA84F"/>
                </a:solidFill>
                <a:latin typeface="Comic Sans MS"/>
                <a:ea typeface="Comic Sans MS"/>
                <a:cs typeface="Comic Sans MS"/>
                <a:sym typeface="Comic Sans MS"/>
              </a:rPr>
              <a:t> </a:t>
            </a:r>
            <a:endParaRPr sz="1500">
              <a:solidFill>
                <a:srgbClr val="6AA84F"/>
              </a:solidFill>
              <a:latin typeface="Comic Sans MS"/>
              <a:ea typeface="Comic Sans MS"/>
              <a:cs typeface="Comic Sans MS"/>
              <a:sym typeface="Comic Sans MS"/>
            </a:endParaRPr>
          </a:p>
          <a:p>
            <a:pPr indent="0" lvl="0" marL="0" rtl="0" algn="l">
              <a:spcBef>
                <a:spcPts val="1200"/>
              </a:spcBef>
              <a:spcAft>
                <a:spcPts val="0"/>
              </a:spcAft>
              <a:buNone/>
            </a:pPr>
            <a:r>
              <a:rPr lang="en" sz="1500">
                <a:solidFill>
                  <a:srgbClr val="6AA84F"/>
                </a:solidFill>
                <a:latin typeface="Comic Sans MS"/>
                <a:ea typeface="Comic Sans MS"/>
                <a:cs typeface="Comic Sans MS"/>
                <a:sym typeface="Comic Sans MS"/>
              </a:rPr>
              <a:t>It includes both our physical and mental wellbeing.</a:t>
            </a:r>
            <a:endParaRPr sz="1500">
              <a:solidFill>
                <a:srgbClr val="6AA84F"/>
              </a:solidFill>
              <a:latin typeface="Comic Sans MS"/>
              <a:ea typeface="Comic Sans MS"/>
              <a:cs typeface="Comic Sans MS"/>
              <a:sym typeface="Comic Sans MS"/>
            </a:endParaRPr>
          </a:p>
          <a:p>
            <a:pPr indent="0" lvl="0" marL="0" rtl="0" algn="l">
              <a:spcBef>
                <a:spcPts val="1200"/>
              </a:spcBef>
              <a:spcAft>
                <a:spcPts val="0"/>
              </a:spcAft>
              <a:buNone/>
            </a:pPr>
            <a:r>
              <a:rPr lang="en" sz="1500">
                <a:solidFill>
                  <a:srgbClr val="6AA84F"/>
                </a:solidFill>
                <a:latin typeface="Comic Sans MS"/>
                <a:ea typeface="Comic Sans MS"/>
                <a:cs typeface="Comic Sans MS"/>
                <a:sym typeface="Comic Sans MS"/>
              </a:rPr>
              <a:t>It can be our hobbies, taking time to relax or talk to a friend, looking after a pet or having a bubble bath! </a:t>
            </a:r>
            <a:r>
              <a:rPr b="1" lang="en" sz="1500">
                <a:solidFill>
                  <a:srgbClr val="6AA84F"/>
                </a:solidFill>
                <a:latin typeface="Comic Sans MS"/>
                <a:ea typeface="Comic Sans MS"/>
                <a:cs typeface="Comic Sans MS"/>
                <a:sym typeface="Comic Sans MS"/>
              </a:rPr>
              <a:t>Self-care is doing the things that help us relax and feel good about ourselves!</a:t>
            </a:r>
            <a:endParaRPr b="1" sz="1500">
              <a:solidFill>
                <a:srgbClr val="6AA84F"/>
              </a:solidFill>
              <a:latin typeface="Comic Sans MS"/>
              <a:ea typeface="Comic Sans MS"/>
              <a:cs typeface="Comic Sans MS"/>
              <a:sym typeface="Comic Sans MS"/>
            </a:endParaRPr>
          </a:p>
          <a:p>
            <a:pPr indent="0" lvl="0" marL="0" rtl="0" algn="l">
              <a:spcBef>
                <a:spcPts val="1200"/>
              </a:spcBef>
              <a:spcAft>
                <a:spcPts val="0"/>
              </a:spcAft>
              <a:buNone/>
            </a:pPr>
            <a:r>
              <a:t/>
            </a:r>
            <a:endParaRPr>
              <a:solidFill>
                <a:srgbClr val="6AA84F"/>
              </a:solidFill>
              <a:latin typeface="Comic Sans MS"/>
              <a:ea typeface="Comic Sans MS"/>
              <a:cs typeface="Comic Sans MS"/>
              <a:sym typeface="Comic Sans MS"/>
            </a:endParaRPr>
          </a:p>
          <a:p>
            <a:pPr indent="0" lvl="0" marL="0" rtl="0" algn="l">
              <a:spcBef>
                <a:spcPts val="1200"/>
              </a:spcBef>
              <a:spcAft>
                <a:spcPts val="1200"/>
              </a:spcAft>
              <a:buNone/>
            </a:pPr>
            <a:r>
              <a:t/>
            </a:r>
            <a:endParaRPr/>
          </a:p>
        </p:txBody>
      </p:sp>
      <p:pic>
        <p:nvPicPr>
          <p:cNvPr id="140" name="Google Shape;140;p25"/>
          <p:cNvPicPr preferRelativeResize="0"/>
          <p:nvPr/>
        </p:nvPicPr>
        <p:blipFill>
          <a:blip r:embed="rId3">
            <a:alphaModFix/>
          </a:blip>
          <a:stretch>
            <a:fillRect/>
          </a:stretch>
        </p:blipFill>
        <p:spPr>
          <a:xfrm>
            <a:off x="4897350" y="1514700"/>
            <a:ext cx="4059300" cy="27070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100">
                <a:solidFill>
                  <a:srgbClr val="FF9900"/>
                </a:solidFill>
                <a:latin typeface="Comic Sans MS"/>
                <a:ea typeface="Comic Sans MS"/>
                <a:cs typeface="Comic Sans MS"/>
                <a:sym typeface="Comic Sans MS"/>
              </a:rPr>
              <a:t>Section 2: </a:t>
            </a:r>
            <a:endParaRPr b="1" sz="5100">
              <a:solidFill>
                <a:srgbClr val="FF9900"/>
              </a:solidFill>
              <a:latin typeface="Comic Sans MS"/>
              <a:ea typeface="Comic Sans MS"/>
              <a:cs typeface="Comic Sans MS"/>
              <a:sym typeface="Comic Sans MS"/>
            </a:endParaRPr>
          </a:p>
          <a:p>
            <a:pPr indent="0" lvl="0" marL="0" rtl="0" algn="ctr">
              <a:spcBef>
                <a:spcPts val="0"/>
              </a:spcBef>
              <a:spcAft>
                <a:spcPts val="0"/>
              </a:spcAft>
              <a:buNone/>
            </a:pPr>
            <a:r>
              <a:rPr b="1" lang="en" sz="5100">
                <a:solidFill>
                  <a:srgbClr val="FF9900"/>
                </a:solidFill>
                <a:latin typeface="Comic Sans MS"/>
                <a:ea typeface="Comic Sans MS"/>
                <a:cs typeface="Comic Sans MS"/>
                <a:sym typeface="Comic Sans MS"/>
              </a:rPr>
              <a:t>Sleep</a:t>
            </a:r>
            <a:endParaRPr b="1" sz="5100">
              <a:solidFill>
                <a:srgbClr val="FF9900"/>
              </a:solidFill>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p:nvPr/>
        </p:nvSpPr>
        <p:spPr>
          <a:xfrm>
            <a:off x="0" y="0"/>
            <a:ext cx="9144000" cy="5143500"/>
          </a:xfrm>
          <a:prstGeom prst="rect">
            <a:avLst/>
          </a:prstGeom>
          <a:solidFill>
            <a:srgbClr val="FFF2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1" name="Google Shape;151;p27"/>
          <p:cNvSpPr txBox="1"/>
          <p:nvPr/>
        </p:nvSpPr>
        <p:spPr>
          <a:xfrm>
            <a:off x="334800" y="1015200"/>
            <a:ext cx="8591400" cy="3113100"/>
          </a:xfrm>
          <a:prstGeom prst="rect">
            <a:avLst/>
          </a:prstGeom>
          <a:noFill/>
          <a:ln>
            <a:noFill/>
          </a:ln>
        </p:spPr>
        <p:txBody>
          <a:bodyPr anchorCtr="0" anchor="ctr" bIns="0" lIns="540000" spcFirstLastPara="1" rIns="540000" wrap="square" tIns="0">
            <a:noAutofit/>
          </a:bodyPr>
          <a:lstStyle/>
          <a:p>
            <a:pPr indent="0" lvl="0" marL="0" rtl="0" algn="l">
              <a:lnSpc>
                <a:spcPct val="115000"/>
              </a:lnSpc>
              <a:spcBef>
                <a:spcPts val="0"/>
              </a:spcBef>
              <a:spcAft>
                <a:spcPts val="0"/>
              </a:spcAft>
              <a:buNone/>
            </a:pPr>
            <a:r>
              <a:rPr lang="en" sz="1700">
                <a:solidFill>
                  <a:srgbClr val="FF9900"/>
                </a:solidFill>
                <a:latin typeface="Comic Sans MS"/>
                <a:ea typeface="Comic Sans MS"/>
                <a:cs typeface="Comic Sans MS"/>
                <a:sym typeface="Comic Sans MS"/>
              </a:rPr>
              <a:t>Did you know that getting one bad night's sleep can impact how you feel the next day?</a:t>
            </a:r>
            <a:endParaRPr sz="1700">
              <a:solidFill>
                <a:srgbClr val="FF9900"/>
              </a:solidFill>
              <a:latin typeface="Comic Sans MS"/>
              <a:ea typeface="Comic Sans MS"/>
              <a:cs typeface="Comic Sans MS"/>
              <a:sym typeface="Comic Sans MS"/>
            </a:endParaRPr>
          </a:p>
          <a:p>
            <a:pPr indent="0" lvl="0" marL="0" rtl="0" algn="l">
              <a:lnSpc>
                <a:spcPct val="115000"/>
              </a:lnSpc>
              <a:spcBef>
                <a:spcPts val="1600"/>
              </a:spcBef>
              <a:spcAft>
                <a:spcPts val="0"/>
              </a:spcAft>
              <a:buNone/>
            </a:pPr>
            <a:r>
              <a:rPr lang="en" sz="1700">
                <a:solidFill>
                  <a:srgbClr val="FF9900"/>
                </a:solidFill>
                <a:latin typeface="Comic Sans MS"/>
                <a:ea typeface="Comic Sans MS"/>
                <a:cs typeface="Comic Sans MS"/>
                <a:sym typeface="Comic Sans MS"/>
              </a:rPr>
              <a:t>Our next questions will help you to understand why sleep is so important and hopefully help you improve your night time routines and get a good night’s sleep.</a:t>
            </a:r>
            <a:endParaRPr sz="1700">
              <a:solidFill>
                <a:srgbClr val="FF9900"/>
              </a:solidFill>
              <a:latin typeface="Comic Sans MS"/>
              <a:ea typeface="Comic Sans MS"/>
              <a:cs typeface="Comic Sans MS"/>
              <a:sym typeface="Comic Sans MS"/>
            </a:endParaRPr>
          </a:p>
          <a:p>
            <a:pPr indent="0" lvl="0" marL="0" rtl="0" algn="l">
              <a:lnSpc>
                <a:spcPct val="115000"/>
              </a:lnSpc>
              <a:spcBef>
                <a:spcPts val="1600"/>
              </a:spcBef>
              <a:spcAft>
                <a:spcPts val="0"/>
              </a:spcAft>
              <a:buNone/>
            </a:pPr>
            <a:r>
              <a:t/>
            </a:r>
            <a:endParaRPr sz="1700">
              <a:solidFill>
                <a:schemeClr val="dk2"/>
              </a:solidFill>
              <a:latin typeface="Comic Sans MS"/>
              <a:ea typeface="Comic Sans MS"/>
              <a:cs typeface="Comic Sans MS"/>
              <a:sym typeface="Comic Sans MS"/>
            </a:endParaRPr>
          </a:p>
          <a:p>
            <a:pPr indent="0" lvl="0" marL="457200" marR="0" rtl="0" algn="l">
              <a:lnSpc>
                <a:spcPct val="150000"/>
              </a:lnSpc>
              <a:spcBef>
                <a:spcPts val="1600"/>
              </a:spcBef>
              <a:spcAft>
                <a:spcPts val="0"/>
              </a:spcAft>
              <a:buNone/>
            </a:pPr>
            <a:r>
              <a:t/>
            </a:r>
            <a:endParaRPr sz="1500">
              <a:solidFill>
                <a:schemeClr val="dk1"/>
              </a:solidFill>
              <a:latin typeface="Avenir"/>
              <a:ea typeface="Avenir"/>
              <a:cs typeface="Avenir"/>
              <a:sym typeface="Avenir"/>
            </a:endParaRPr>
          </a:p>
        </p:txBody>
      </p:sp>
      <p:pic>
        <p:nvPicPr>
          <p:cNvPr id="152" name="Google Shape;152;p27"/>
          <p:cNvPicPr preferRelativeResize="0"/>
          <p:nvPr/>
        </p:nvPicPr>
        <p:blipFill rotWithShape="1">
          <a:blip r:embed="rId3">
            <a:alphaModFix/>
          </a:blip>
          <a:srcRect b="41228" l="26986" r="48275" t="15098"/>
          <a:stretch/>
        </p:blipFill>
        <p:spPr>
          <a:xfrm>
            <a:off x="10725" y="3465828"/>
            <a:ext cx="1267052" cy="1677675"/>
          </a:xfrm>
          <a:prstGeom prst="rect">
            <a:avLst/>
          </a:prstGeom>
          <a:noFill/>
          <a:ln>
            <a:noFill/>
          </a:ln>
        </p:spPr>
      </p:pic>
      <p:pic>
        <p:nvPicPr>
          <p:cNvPr id="153" name="Google Shape;153;p27"/>
          <p:cNvPicPr preferRelativeResize="0"/>
          <p:nvPr/>
        </p:nvPicPr>
        <p:blipFill rotWithShape="1">
          <a:blip r:embed="rId3">
            <a:alphaModFix/>
          </a:blip>
          <a:srcRect b="41228" l="49015" r="24167" t="15098"/>
          <a:stretch/>
        </p:blipFill>
        <p:spPr>
          <a:xfrm>
            <a:off x="1982375" y="3465825"/>
            <a:ext cx="1373500" cy="1677675"/>
          </a:xfrm>
          <a:prstGeom prst="rect">
            <a:avLst/>
          </a:prstGeom>
          <a:noFill/>
          <a:ln>
            <a:noFill/>
          </a:ln>
        </p:spPr>
      </p:pic>
      <p:pic>
        <p:nvPicPr>
          <p:cNvPr id="154" name="Google Shape;154;p27"/>
          <p:cNvPicPr preferRelativeResize="0"/>
          <p:nvPr/>
        </p:nvPicPr>
        <p:blipFill rotWithShape="1">
          <a:blip r:embed="rId3">
            <a:alphaModFix/>
          </a:blip>
          <a:srcRect b="41228" l="4276" r="71046" t="15098"/>
          <a:stretch/>
        </p:blipFill>
        <p:spPr>
          <a:xfrm>
            <a:off x="6049446" y="3465843"/>
            <a:ext cx="1267052" cy="1677633"/>
          </a:xfrm>
          <a:prstGeom prst="rect">
            <a:avLst/>
          </a:prstGeom>
          <a:noFill/>
          <a:ln>
            <a:noFill/>
          </a:ln>
        </p:spPr>
      </p:pic>
      <p:pic>
        <p:nvPicPr>
          <p:cNvPr id="155" name="Google Shape;155;p27"/>
          <p:cNvPicPr preferRelativeResize="0"/>
          <p:nvPr/>
        </p:nvPicPr>
        <p:blipFill rotWithShape="1">
          <a:blip r:embed="rId3">
            <a:alphaModFix/>
          </a:blip>
          <a:srcRect b="44503" l="75106" r="2009" t="15097"/>
          <a:stretch/>
        </p:blipFill>
        <p:spPr>
          <a:xfrm>
            <a:off x="4069138" y="3465850"/>
            <a:ext cx="1267052" cy="1677624"/>
          </a:xfrm>
          <a:prstGeom prst="rect">
            <a:avLst/>
          </a:prstGeom>
          <a:noFill/>
          <a:ln>
            <a:noFill/>
          </a:ln>
        </p:spPr>
      </p:pic>
      <p:pic>
        <p:nvPicPr>
          <p:cNvPr id="156" name="Google Shape;156;p27"/>
          <p:cNvPicPr preferRelativeResize="0"/>
          <p:nvPr/>
        </p:nvPicPr>
        <p:blipFill rotWithShape="1">
          <a:blip r:embed="rId3">
            <a:alphaModFix/>
          </a:blip>
          <a:srcRect b="0" l="61033" r="14229" t="53538"/>
          <a:stretch/>
        </p:blipFill>
        <p:spPr>
          <a:xfrm>
            <a:off x="7953025" y="3465850"/>
            <a:ext cx="1190964" cy="1677624"/>
          </a:xfrm>
          <a:prstGeom prst="rect">
            <a:avLst/>
          </a:prstGeom>
          <a:noFill/>
          <a:ln>
            <a:noFill/>
          </a:ln>
        </p:spPr>
      </p:pic>
      <p:sp>
        <p:nvSpPr>
          <p:cNvPr id="157" name="Google Shape;157;p27"/>
          <p:cNvSpPr txBox="1"/>
          <p:nvPr/>
        </p:nvSpPr>
        <p:spPr>
          <a:xfrm>
            <a:off x="900125" y="503625"/>
            <a:ext cx="6172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FF9900"/>
                </a:solidFill>
                <a:latin typeface="Comic Sans MS"/>
                <a:ea typeface="Comic Sans MS"/>
                <a:cs typeface="Comic Sans MS"/>
                <a:sym typeface="Comic Sans MS"/>
              </a:rPr>
              <a:t>FACT!</a:t>
            </a:r>
            <a:endParaRPr sz="2500">
              <a:solidFill>
                <a:srgbClr val="FF9900"/>
              </a:solidFill>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61" name="Shape 161"/>
        <p:cNvGrpSpPr/>
        <p:nvPr/>
      </p:nvGrpSpPr>
      <p:grpSpPr>
        <a:xfrm>
          <a:off x="0" y="0"/>
          <a:ext cx="0" cy="0"/>
          <a:chOff x="0" y="0"/>
          <a:chExt cx="0" cy="0"/>
        </a:xfrm>
      </p:grpSpPr>
      <p:sp>
        <p:nvSpPr>
          <p:cNvPr id="162" name="Google Shape;162;p28"/>
          <p:cNvSpPr txBox="1"/>
          <p:nvPr>
            <p:ph type="ctrTitle"/>
          </p:nvPr>
        </p:nvSpPr>
        <p:spPr>
          <a:xfrm>
            <a:off x="4362200" y="2882500"/>
            <a:ext cx="1895700" cy="1173900"/>
          </a:xfrm>
          <a:prstGeom prst="rect">
            <a:avLst/>
          </a:prstGeom>
        </p:spPr>
        <p:txBody>
          <a:bodyPr anchorCtr="0" anchor="b" bIns="91425" lIns="91425" spcFirstLastPara="1" rIns="91425" wrap="square" tIns="91425">
            <a:normAutofit/>
          </a:bodyPr>
          <a:lstStyle/>
          <a:p>
            <a:pPr indent="-374650" lvl="0" marL="457200" rtl="0" algn="l">
              <a:lnSpc>
                <a:spcPct val="150000"/>
              </a:lnSpc>
              <a:spcBef>
                <a:spcPts val="0"/>
              </a:spcBef>
              <a:spcAft>
                <a:spcPts val="0"/>
              </a:spcAft>
              <a:buClr>
                <a:srgbClr val="FF9900"/>
              </a:buClr>
              <a:buSzPts val="2300"/>
              <a:buFont typeface="Comic Sans MS"/>
              <a:buAutoNum type="alphaLcPeriod"/>
            </a:pPr>
            <a:r>
              <a:rPr lang="en" sz="2300">
                <a:solidFill>
                  <a:srgbClr val="FF9900"/>
                </a:solidFill>
                <a:latin typeface="Comic Sans MS"/>
                <a:ea typeface="Comic Sans MS"/>
                <a:cs typeface="Comic Sans MS"/>
                <a:sym typeface="Comic Sans MS"/>
              </a:rPr>
              <a:t>True</a:t>
            </a:r>
            <a:endParaRPr sz="2300">
              <a:solidFill>
                <a:srgbClr val="FF9900"/>
              </a:solidFill>
              <a:latin typeface="Comic Sans MS"/>
              <a:ea typeface="Comic Sans MS"/>
              <a:cs typeface="Comic Sans MS"/>
              <a:sym typeface="Comic Sans MS"/>
            </a:endParaRPr>
          </a:p>
          <a:p>
            <a:pPr indent="-374650" lvl="0" marL="457200" rtl="0" algn="l">
              <a:lnSpc>
                <a:spcPct val="150000"/>
              </a:lnSpc>
              <a:spcBef>
                <a:spcPts val="0"/>
              </a:spcBef>
              <a:spcAft>
                <a:spcPts val="0"/>
              </a:spcAft>
              <a:buClr>
                <a:srgbClr val="FF9900"/>
              </a:buClr>
              <a:buSzPts val="2300"/>
              <a:buFont typeface="Comic Sans MS"/>
              <a:buAutoNum type="alphaLcPeriod"/>
            </a:pPr>
            <a:r>
              <a:rPr lang="en" sz="2300">
                <a:solidFill>
                  <a:srgbClr val="FF9900"/>
                </a:solidFill>
                <a:latin typeface="Comic Sans MS"/>
                <a:ea typeface="Comic Sans MS"/>
                <a:cs typeface="Comic Sans MS"/>
                <a:sym typeface="Comic Sans MS"/>
              </a:rPr>
              <a:t>False</a:t>
            </a:r>
            <a:endParaRPr b="1" sz="1900">
              <a:solidFill>
                <a:srgbClr val="FF9900"/>
              </a:solidFill>
              <a:latin typeface="Comic Sans MS"/>
              <a:ea typeface="Comic Sans MS"/>
              <a:cs typeface="Comic Sans MS"/>
              <a:sym typeface="Comic Sans MS"/>
            </a:endParaRPr>
          </a:p>
        </p:txBody>
      </p:sp>
      <p:sp>
        <p:nvSpPr>
          <p:cNvPr id="163" name="Google Shape;163;p28"/>
          <p:cNvSpPr txBox="1"/>
          <p:nvPr>
            <p:ph idx="1" type="subTitle"/>
          </p:nvPr>
        </p:nvSpPr>
        <p:spPr>
          <a:xfrm>
            <a:off x="4190750" y="1633975"/>
            <a:ext cx="4649700" cy="792600"/>
          </a:xfrm>
          <a:prstGeom prst="rect">
            <a:avLst/>
          </a:prstGeom>
        </p:spPr>
        <p:txBody>
          <a:bodyPr anchorCtr="0" anchor="t" bIns="91425" lIns="91425" spcFirstLastPara="1" rIns="91425" wrap="square" tIns="91425">
            <a:noAutofit/>
          </a:bodyPr>
          <a:lstStyle/>
          <a:p>
            <a:pPr indent="0" lvl="0" marL="0" rtl="0" algn="just">
              <a:lnSpc>
                <a:spcPct val="80000"/>
              </a:lnSpc>
              <a:spcBef>
                <a:spcPts val="0"/>
              </a:spcBef>
              <a:spcAft>
                <a:spcPts val="0"/>
              </a:spcAft>
              <a:buSzPts val="770"/>
              <a:buNone/>
            </a:pPr>
            <a:r>
              <a:rPr b="1" lang="en" sz="2100">
                <a:solidFill>
                  <a:srgbClr val="FF9900"/>
                </a:solidFill>
                <a:latin typeface="Comic Sans MS"/>
                <a:ea typeface="Comic Sans MS"/>
                <a:cs typeface="Comic Sans MS"/>
                <a:sym typeface="Comic Sans MS"/>
              </a:rPr>
              <a:t>Question 1: </a:t>
            </a:r>
            <a:r>
              <a:rPr lang="en" sz="2100">
                <a:solidFill>
                  <a:srgbClr val="FF9900"/>
                </a:solidFill>
                <a:latin typeface="Comic Sans MS"/>
                <a:ea typeface="Comic Sans MS"/>
                <a:cs typeface="Comic Sans MS"/>
                <a:sym typeface="Comic Sans MS"/>
              </a:rPr>
              <a:t>Children between the ages of 10 - 11 years need more than 8 hours sleep each night?</a:t>
            </a:r>
            <a:endParaRPr sz="2100">
              <a:solidFill>
                <a:srgbClr val="FF9900"/>
              </a:solidFill>
              <a:latin typeface="Comic Sans MS"/>
              <a:ea typeface="Comic Sans MS"/>
              <a:cs typeface="Comic Sans MS"/>
              <a:sym typeface="Comic Sans MS"/>
            </a:endParaRPr>
          </a:p>
        </p:txBody>
      </p:sp>
      <p:pic>
        <p:nvPicPr>
          <p:cNvPr id="164" name="Google Shape;164;p28"/>
          <p:cNvPicPr preferRelativeResize="0"/>
          <p:nvPr/>
        </p:nvPicPr>
        <p:blipFill rotWithShape="1">
          <a:blip r:embed="rId3">
            <a:alphaModFix/>
          </a:blip>
          <a:srcRect b="0" l="0" r="42693" t="13815"/>
          <a:stretch/>
        </p:blipFill>
        <p:spPr>
          <a:xfrm>
            <a:off x="586200" y="824225"/>
            <a:ext cx="3282124" cy="34950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68" name="Shape 168"/>
        <p:cNvGrpSpPr/>
        <p:nvPr/>
      </p:nvGrpSpPr>
      <p:grpSpPr>
        <a:xfrm>
          <a:off x="0" y="0"/>
          <a:ext cx="0" cy="0"/>
          <a:chOff x="0" y="0"/>
          <a:chExt cx="0" cy="0"/>
        </a:xfrm>
      </p:grpSpPr>
      <p:pic>
        <p:nvPicPr>
          <p:cNvPr id="169" name="Google Shape;169;p29"/>
          <p:cNvPicPr preferRelativeResize="0"/>
          <p:nvPr/>
        </p:nvPicPr>
        <p:blipFill rotWithShape="1">
          <a:blip r:embed="rId3">
            <a:alphaModFix/>
          </a:blip>
          <a:srcRect b="0" l="0" r="0" t="25484"/>
          <a:stretch/>
        </p:blipFill>
        <p:spPr>
          <a:xfrm>
            <a:off x="285750" y="2193950"/>
            <a:ext cx="3395124" cy="1786150"/>
          </a:xfrm>
          <a:prstGeom prst="rect">
            <a:avLst/>
          </a:prstGeom>
          <a:noFill/>
          <a:ln>
            <a:noFill/>
          </a:ln>
        </p:spPr>
      </p:pic>
      <p:sp>
        <p:nvSpPr>
          <p:cNvPr id="170" name="Google Shape;170;p29"/>
          <p:cNvSpPr txBox="1"/>
          <p:nvPr/>
        </p:nvSpPr>
        <p:spPr>
          <a:xfrm>
            <a:off x="316588" y="1189425"/>
            <a:ext cx="3000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93C47D"/>
                </a:solidFill>
                <a:latin typeface="Comic Sans MS"/>
                <a:ea typeface="Comic Sans MS"/>
                <a:cs typeface="Comic Sans MS"/>
                <a:sym typeface="Comic Sans MS"/>
              </a:rPr>
              <a:t>The Answer is...</a:t>
            </a:r>
            <a:endParaRPr b="1" sz="2000">
              <a:solidFill>
                <a:srgbClr val="93C47D"/>
              </a:solidFill>
              <a:latin typeface="Comic Sans MS"/>
              <a:ea typeface="Comic Sans MS"/>
              <a:cs typeface="Comic Sans MS"/>
              <a:sym typeface="Comic Sans MS"/>
            </a:endParaRPr>
          </a:p>
        </p:txBody>
      </p:sp>
      <p:sp>
        <p:nvSpPr>
          <p:cNvPr id="171" name="Google Shape;171;p29"/>
          <p:cNvSpPr txBox="1"/>
          <p:nvPr/>
        </p:nvSpPr>
        <p:spPr>
          <a:xfrm>
            <a:off x="3782625" y="1296575"/>
            <a:ext cx="5261100" cy="3117000"/>
          </a:xfrm>
          <a:prstGeom prst="rect">
            <a:avLst/>
          </a:prstGeom>
          <a:noFill/>
          <a:ln>
            <a:noFill/>
          </a:ln>
        </p:spPr>
        <p:txBody>
          <a:bodyPr anchorCtr="0" anchor="t" bIns="91425" lIns="91425" spcFirstLastPara="1" rIns="91425" wrap="square" tIns="91425">
            <a:spAutoFit/>
          </a:bodyPr>
          <a:lstStyle/>
          <a:p>
            <a:pPr indent="0" lvl="0" marL="114300" rtl="0" algn="l">
              <a:lnSpc>
                <a:spcPct val="150000"/>
              </a:lnSpc>
              <a:spcBef>
                <a:spcPts val="0"/>
              </a:spcBef>
              <a:spcAft>
                <a:spcPts val="0"/>
              </a:spcAft>
              <a:buNone/>
            </a:pPr>
            <a:r>
              <a:rPr b="1" lang="en" sz="1900">
                <a:solidFill>
                  <a:srgbClr val="93C47D"/>
                </a:solidFill>
                <a:latin typeface="Comic Sans MS"/>
                <a:ea typeface="Comic Sans MS"/>
                <a:cs typeface="Comic Sans MS"/>
                <a:sym typeface="Comic Sans MS"/>
              </a:rPr>
              <a:t>a. True</a:t>
            </a:r>
            <a:endParaRPr sz="1200">
              <a:solidFill>
                <a:srgbClr val="93C47D"/>
              </a:solidFill>
              <a:latin typeface="Comic Sans MS"/>
              <a:ea typeface="Comic Sans MS"/>
              <a:cs typeface="Comic Sans MS"/>
              <a:sym typeface="Comic Sans MS"/>
            </a:endParaRPr>
          </a:p>
          <a:p>
            <a:pPr indent="0" lvl="0" marL="114300" rtl="0" algn="l">
              <a:lnSpc>
                <a:spcPct val="150000"/>
              </a:lnSpc>
              <a:spcBef>
                <a:spcPts val="0"/>
              </a:spcBef>
              <a:spcAft>
                <a:spcPts val="0"/>
              </a:spcAft>
              <a:buNone/>
            </a:pPr>
            <a:r>
              <a:rPr b="1" lang="en" sz="1900">
                <a:solidFill>
                  <a:srgbClr val="93C47D"/>
                </a:solidFill>
                <a:latin typeface="Comic Sans MS"/>
                <a:ea typeface="Comic Sans MS"/>
                <a:cs typeface="Comic Sans MS"/>
                <a:sym typeface="Comic Sans MS"/>
              </a:rPr>
              <a:t>You should be getting around 9 ½ hours sleep every night!</a:t>
            </a:r>
            <a:endParaRPr b="1" sz="1900">
              <a:solidFill>
                <a:srgbClr val="93C47D"/>
              </a:solidFill>
              <a:latin typeface="Comic Sans MS"/>
              <a:ea typeface="Comic Sans MS"/>
              <a:cs typeface="Comic Sans MS"/>
              <a:sym typeface="Comic Sans MS"/>
            </a:endParaRPr>
          </a:p>
          <a:p>
            <a:pPr indent="0" lvl="0" marL="114300" rtl="0" algn="just">
              <a:lnSpc>
                <a:spcPct val="150000"/>
              </a:lnSpc>
              <a:spcBef>
                <a:spcPts val="0"/>
              </a:spcBef>
              <a:spcAft>
                <a:spcPts val="0"/>
              </a:spcAft>
              <a:buNone/>
            </a:pPr>
            <a:r>
              <a:rPr lang="en" sz="1500">
                <a:solidFill>
                  <a:srgbClr val="93C47D"/>
                </a:solidFill>
                <a:latin typeface="Comic Sans MS"/>
                <a:ea typeface="Comic Sans MS"/>
                <a:cs typeface="Comic Sans MS"/>
                <a:sym typeface="Comic Sans MS"/>
              </a:rPr>
              <a:t>If you don’t get enough sleep, it can make you irritable, aggressive, upset and even tearful. Our immune system is not as good at fighting illness. Our bodies don’t heal and grow as well and information learned during the day isn’t stored properly in our memory</a:t>
            </a:r>
            <a:endParaRPr>
              <a:solidFill>
                <a:srgbClr val="93C47D"/>
              </a:solidFill>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75" name="Shape 175"/>
        <p:cNvGrpSpPr/>
        <p:nvPr/>
      </p:nvGrpSpPr>
      <p:grpSpPr>
        <a:xfrm>
          <a:off x="0" y="0"/>
          <a:ext cx="0" cy="0"/>
          <a:chOff x="0" y="0"/>
          <a:chExt cx="0" cy="0"/>
        </a:xfrm>
      </p:grpSpPr>
      <p:sp>
        <p:nvSpPr>
          <p:cNvPr id="176" name="Google Shape;176;p30"/>
          <p:cNvSpPr txBox="1"/>
          <p:nvPr>
            <p:ph idx="1" type="subTitle"/>
          </p:nvPr>
        </p:nvSpPr>
        <p:spPr>
          <a:xfrm>
            <a:off x="3944300" y="1389638"/>
            <a:ext cx="48639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Clr>
                <a:schemeClr val="dk1"/>
              </a:buClr>
              <a:buSzPts val="1100"/>
              <a:buFont typeface="Arial"/>
              <a:buNone/>
            </a:pPr>
            <a:r>
              <a:rPr b="1" lang="en" sz="2100">
                <a:solidFill>
                  <a:srgbClr val="FF9900"/>
                </a:solidFill>
                <a:latin typeface="Comic Sans MS"/>
                <a:ea typeface="Comic Sans MS"/>
                <a:cs typeface="Comic Sans MS"/>
                <a:sym typeface="Comic Sans MS"/>
              </a:rPr>
              <a:t>Question 2: </a:t>
            </a:r>
            <a:r>
              <a:rPr lang="en" sz="2100">
                <a:solidFill>
                  <a:srgbClr val="FF9900"/>
                </a:solidFill>
                <a:latin typeface="Comic Sans MS"/>
                <a:ea typeface="Comic Sans MS"/>
                <a:cs typeface="Comic Sans MS"/>
                <a:sym typeface="Comic Sans MS"/>
              </a:rPr>
              <a:t>Which of the following is a  “sleepy food”?</a:t>
            </a:r>
            <a:endParaRPr sz="2100">
              <a:solidFill>
                <a:srgbClr val="FF9900"/>
              </a:solidFill>
              <a:latin typeface="Comic Sans MS"/>
              <a:ea typeface="Comic Sans MS"/>
              <a:cs typeface="Comic Sans MS"/>
              <a:sym typeface="Comic Sans MS"/>
            </a:endParaRPr>
          </a:p>
        </p:txBody>
      </p:sp>
      <p:sp>
        <p:nvSpPr>
          <p:cNvPr id="177" name="Google Shape;177;p30"/>
          <p:cNvSpPr txBox="1"/>
          <p:nvPr/>
        </p:nvSpPr>
        <p:spPr>
          <a:xfrm flipH="1">
            <a:off x="4275025" y="2378300"/>
            <a:ext cx="2465100" cy="1962600"/>
          </a:xfrm>
          <a:prstGeom prst="rect">
            <a:avLst/>
          </a:prstGeom>
          <a:noFill/>
          <a:ln>
            <a:noFill/>
          </a:ln>
        </p:spPr>
        <p:txBody>
          <a:bodyPr anchorCtr="0" anchor="t" bIns="91425" lIns="91425" spcFirstLastPara="1" rIns="91425" wrap="square" tIns="91425">
            <a:spAutoFit/>
          </a:bodyPr>
          <a:lstStyle/>
          <a:p>
            <a:pPr indent="-361950" lvl="0" marL="457200" rtl="0" algn="l">
              <a:lnSpc>
                <a:spcPct val="150000"/>
              </a:lnSpc>
              <a:spcBef>
                <a:spcPts val="0"/>
              </a:spcBef>
              <a:spcAft>
                <a:spcPts val="0"/>
              </a:spcAft>
              <a:buClr>
                <a:srgbClr val="FF9900"/>
              </a:buClr>
              <a:buSzPts val="2100"/>
              <a:buFont typeface="Comic Sans MS"/>
              <a:buAutoNum type="alphaLcPeriod"/>
            </a:pPr>
            <a:r>
              <a:rPr lang="en" sz="2100">
                <a:solidFill>
                  <a:srgbClr val="FF9900"/>
                </a:solidFill>
                <a:latin typeface="Comic Sans MS"/>
                <a:ea typeface="Comic Sans MS"/>
                <a:cs typeface="Comic Sans MS"/>
                <a:sym typeface="Comic Sans MS"/>
              </a:rPr>
              <a:t>Banana</a:t>
            </a:r>
            <a:endParaRPr sz="2100">
              <a:solidFill>
                <a:srgbClr val="FF9900"/>
              </a:solidFill>
              <a:latin typeface="Comic Sans MS"/>
              <a:ea typeface="Comic Sans MS"/>
              <a:cs typeface="Comic Sans MS"/>
              <a:sym typeface="Comic Sans MS"/>
            </a:endParaRPr>
          </a:p>
          <a:p>
            <a:pPr indent="-361950" lvl="0" marL="457200" rtl="0" algn="l">
              <a:lnSpc>
                <a:spcPct val="150000"/>
              </a:lnSpc>
              <a:spcBef>
                <a:spcPts val="0"/>
              </a:spcBef>
              <a:spcAft>
                <a:spcPts val="0"/>
              </a:spcAft>
              <a:buClr>
                <a:srgbClr val="FF9900"/>
              </a:buClr>
              <a:buSzPts val="2100"/>
              <a:buFont typeface="Comic Sans MS"/>
              <a:buAutoNum type="alphaLcPeriod"/>
            </a:pPr>
            <a:r>
              <a:rPr lang="en" sz="2100">
                <a:solidFill>
                  <a:srgbClr val="FF9900"/>
                </a:solidFill>
                <a:latin typeface="Comic Sans MS"/>
                <a:ea typeface="Comic Sans MS"/>
                <a:cs typeface="Comic Sans MS"/>
                <a:sym typeface="Comic Sans MS"/>
              </a:rPr>
              <a:t>Cheese</a:t>
            </a:r>
            <a:endParaRPr sz="2100">
              <a:solidFill>
                <a:srgbClr val="FF9900"/>
              </a:solidFill>
              <a:latin typeface="Comic Sans MS"/>
              <a:ea typeface="Comic Sans MS"/>
              <a:cs typeface="Comic Sans MS"/>
              <a:sym typeface="Comic Sans MS"/>
            </a:endParaRPr>
          </a:p>
          <a:p>
            <a:pPr indent="-361950" lvl="0" marL="457200" rtl="0" algn="l">
              <a:lnSpc>
                <a:spcPct val="150000"/>
              </a:lnSpc>
              <a:spcBef>
                <a:spcPts val="0"/>
              </a:spcBef>
              <a:spcAft>
                <a:spcPts val="0"/>
              </a:spcAft>
              <a:buClr>
                <a:srgbClr val="FF9900"/>
              </a:buClr>
              <a:buSzPts val="2100"/>
              <a:buFont typeface="Comic Sans MS"/>
              <a:buAutoNum type="alphaLcPeriod"/>
            </a:pPr>
            <a:r>
              <a:rPr lang="en" sz="2100">
                <a:solidFill>
                  <a:srgbClr val="FF9900"/>
                </a:solidFill>
                <a:latin typeface="Comic Sans MS"/>
                <a:ea typeface="Comic Sans MS"/>
                <a:cs typeface="Comic Sans MS"/>
                <a:sym typeface="Comic Sans MS"/>
              </a:rPr>
              <a:t>Almonds</a:t>
            </a:r>
            <a:endParaRPr sz="2100">
              <a:solidFill>
                <a:srgbClr val="FF9900"/>
              </a:solidFill>
              <a:latin typeface="Comic Sans MS"/>
              <a:ea typeface="Comic Sans MS"/>
              <a:cs typeface="Comic Sans MS"/>
              <a:sym typeface="Comic Sans MS"/>
            </a:endParaRPr>
          </a:p>
          <a:p>
            <a:pPr indent="-361950" lvl="0" marL="457200" rtl="0" algn="l">
              <a:lnSpc>
                <a:spcPct val="150000"/>
              </a:lnSpc>
              <a:spcBef>
                <a:spcPts val="0"/>
              </a:spcBef>
              <a:spcAft>
                <a:spcPts val="0"/>
              </a:spcAft>
              <a:buClr>
                <a:srgbClr val="FF9900"/>
              </a:buClr>
              <a:buSzPts val="2100"/>
              <a:buFont typeface="Comic Sans MS"/>
              <a:buAutoNum type="alphaLcPeriod"/>
            </a:pPr>
            <a:r>
              <a:rPr lang="en" sz="2100">
                <a:solidFill>
                  <a:srgbClr val="FF9900"/>
                </a:solidFill>
                <a:latin typeface="Comic Sans MS"/>
                <a:ea typeface="Comic Sans MS"/>
                <a:cs typeface="Comic Sans MS"/>
                <a:sym typeface="Comic Sans MS"/>
              </a:rPr>
              <a:t>All of them</a:t>
            </a:r>
            <a:endParaRPr sz="2100">
              <a:solidFill>
                <a:srgbClr val="FF9900"/>
              </a:solidFill>
              <a:latin typeface="Comic Sans MS"/>
              <a:ea typeface="Comic Sans MS"/>
              <a:cs typeface="Comic Sans MS"/>
              <a:sym typeface="Comic Sans MS"/>
            </a:endParaRPr>
          </a:p>
        </p:txBody>
      </p:sp>
      <p:pic>
        <p:nvPicPr>
          <p:cNvPr id="178" name="Google Shape;178;p30"/>
          <p:cNvPicPr preferRelativeResize="0"/>
          <p:nvPr/>
        </p:nvPicPr>
        <p:blipFill>
          <a:blip r:embed="rId3">
            <a:alphaModFix/>
          </a:blip>
          <a:stretch>
            <a:fillRect/>
          </a:stretch>
        </p:blipFill>
        <p:spPr>
          <a:xfrm>
            <a:off x="602449" y="1328874"/>
            <a:ext cx="2848000" cy="3244099"/>
          </a:xfrm>
          <a:prstGeom prst="rect">
            <a:avLst/>
          </a:prstGeom>
          <a:noFill/>
          <a:ln>
            <a:noFill/>
          </a:ln>
        </p:spPr>
      </p:pic>
      <p:pic>
        <p:nvPicPr>
          <p:cNvPr id="179" name="Google Shape;179;p30"/>
          <p:cNvPicPr preferRelativeResize="0"/>
          <p:nvPr/>
        </p:nvPicPr>
        <p:blipFill rotWithShape="1">
          <a:blip r:embed="rId4">
            <a:alphaModFix/>
          </a:blip>
          <a:srcRect b="0" l="0" r="7680" t="0"/>
          <a:stretch/>
        </p:blipFill>
        <p:spPr>
          <a:xfrm>
            <a:off x="971050" y="1855200"/>
            <a:ext cx="724375" cy="523099"/>
          </a:xfrm>
          <a:prstGeom prst="rect">
            <a:avLst/>
          </a:prstGeom>
          <a:noFill/>
          <a:ln>
            <a:noFill/>
          </a:ln>
        </p:spPr>
      </p:pic>
      <p:pic>
        <p:nvPicPr>
          <p:cNvPr id="180" name="Google Shape;180;p30"/>
          <p:cNvPicPr preferRelativeResize="0"/>
          <p:nvPr/>
        </p:nvPicPr>
        <p:blipFill rotWithShape="1">
          <a:blip r:embed="rId5">
            <a:alphaModFix/>
          </a:blip>
          <a:srcRect b="19140" l="10551" r="23337" t="19078"/>
          <a:stretch/>
        </p:blipFill>
        <p:spPr>
          <a:xfrm>
            <a:off x="1331125" y="1522988"/>
            <a:ext cx="641525" cy="399674"/>
          </a:xfrm>
          <a:prstGeom prst="rect">
            <a:avLst/>
          </a:prstGeom>
          <a:noFill/>
          <a:ln>
            <a:noFill/>
          </a:ln>
        </p:spPr>
      </p:pic>
      <p:pic>
        <p:nvPicPr>
          <p:cNvPr id="181" name="Google Shape;181;p30"/>
          <p:cNvPicPr preferRelativeResize="0"/>
          <p:nvPr/>
        </p:nvPicPr>
        <p:blipFill>
          <a:blip r:embed="rId6">
            <a:alphaModFix/>
          </a:blip>
          <a:stretch>
            <a:fillRect/>
          </a:stretch>
        </p:blipFill>
        <p:spPr>
          <a:xfrm>
            <a:off x="1556150" y="1973875"/>
            <a:ext cx="579939" cy="523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85" name="Shape 185"/>
        <p:cNvGrpSpPr/>
        <p:nvPr/>
      </p:nvGrpSpPr>
      <p:grpSpPr>
        <a:xfrm>
          <a:off x="0" y="0"/>
          <a:ext cx="0" cy="0"/>
          <a:chOff x="0" y="0"/>
          <a:chExt cx="0" cy="0"/>
        </a:xfrm>
      </p:grpSpPr>
      <p:sp>
        <p:nvSpPr>
          <p:cNvPr id="186" name="Google Shape;186;p31"/>
          <p:cNvSpPr txBox="1"/>
          <p:nvPr>
            <p:ph idx="1" type="subTitle"/>
          </p:nvPr>
        </p:nvSpPr>
        <p:spPr>
          <a:xfrm>
            <a:off x="203600" y="1117200"/>
            <a:ext cx="3086100" cy="792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Clr>
                <a:schemeClr val="dk1"/>
              </a:buClr>
              <a:buSzPts val="1100"/>
              <a:buFont typeface="Arial"/>
              <a:buNone/>
            </a:pPr>
            <a:r>
              <a:rPr b="1" lang="en" sz="2100">
                <a:solidFill>
                  <a:srgbClr val="6AA84F"/>
                </a:solidFill>
                <a:latin typeface="Comic Sans MS"/>
                <a:ea typeface="Comic Sans MS"/>
                <a:cs typeface="Comic Sans MS"/>
                <a:sym typeface="Comic Sans MS"/>
              </a:rPr>
              <a:t>The Answer is...</a:t>
            </a:r>
            <a:endParaRPr b="1" sz="2000">
              <a:solidFill>
                <a:srgbClr val="6AA84F"/>
              </a:solidFill>
              <a:latin typeface="Comic Sans MS"/>
              <a:ea typeface="Comic Sans MS"/>
              <a:cs typeface="Comic Sans MS"/>
              <a:sym typeface="Comic Sans MS"/>
            </a:endParaRPr>
          </a:p>
          <a:p>
            <a:pPr indent="0" lvl="0" marL="0" rtl="0" algn="ctr">
              <a:spcBef>
                <a:spcPts val="0"/>
              </a:spcBef>
              <a:spcAft>
                <a:spcPts val="0"/>
              </a:spcAft>
              <a:buNone/>
            </a:pPr>
            <a:r>
              <a:t/>
            </a:r>
            <a:endParaRPr/>
          </a:p>
        </p:txBody>
      </p:sp>
      <p:sp>
        <p:nvSpPr>
          <p:cNvPr id="187" name="Google Shape;187;p31"/>
          <p:cNvSpPr txBox="1"/>
          <p:nvPr/>
        </p:nvSpPr>
        <p:spPr>
          <a:xfrm>
            <a:off x="203600" y="1758575"/>
            <a:ext cx="5611500" cy="31092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lang="en" sz="1900">
                <a:solidFill>
                  <a:srgbClr val="6AA84F"/>
                </a:solidFill>
                <a:latin typeface="Comic Sans MS"/>
                <a:ea typeface="Comic Sans MS"/>
                <a:cs typeface="Comic Sans MS"/>
                <a:sym typeface="Comic Sans MS"/>
              </a:rPr>
              <a:t>d. all of them!</a:t>
            </a:r>
            <a:endParaRPr sz="1900">
              <a:solidFill>
                <a:srgbClr val="6AA84F"/>
              </a:solidFill>
              <a:latin typeface="Comic Sans MS"/>
              <a:ea typeface="Comic Sans MS"/>
              <a:cs typeface="Comic Sans MS"/>
              <a:sym typeface="Comic Sans MS"/>
            </a:endParaRPr>
          </a:p>
          <a:p>
            <a:pPr indent="0" lvl="0" marL="457200" rtl="0" algn="l">
              <a:lnSpc>
                <a:spcPct val="150000"/>
              </a:lnSpc>
              <a:spcBef>
                <a:spcPts val="0"/>
              </a:spcBef>
              <a:spcAft>
                <a:spcPts val="0"/>
              </a:spcAft>
              <a:buNone/>
            </a:pPr>
            <a:r>
              <a:t/>
            </a:r>
            <a:endParaRPr sz="1900">
              <a:solidFill>
                <a:srgbClr val="6AA84F"/>
              </a:solidFill>
              <a:latin typeface="Comic Sans MS"/>
              <a:ea typeface="Comic Sans MS"/>
              <a:cs typeface="Comic Sans MS"/>
              <a:sym typeface="Comic Sans MS"/>
            </a:endParaRPr>
          </a:p>
          <a:p>
            <a:pPr indent="0" lvl="0" marL="457200" rtl="0" algn="l">
              <a:lnSpc>
                <a:spcPct val="150000"/>
              </a:lnSpc>
              <a:spcBef>
                <a:spcPts val="0"/>
              </a:spcBef>
              <a:spcAft>
                <a:spcPts val="0"/>
              </a:spcAft>
              <a:buNone/>
            </a:pPr>
            <a:r>
              <a:rPr lang="en" sz="1900">
                <a:solidFill>
                  <a:srgbClr val="6AA84F"/>
                </a:solidFill>
                <a:latin typeface="Comic Sans MS"/>
                <a:ea typeface="Comic Sans MS"/>
                <a:cs typeface="Comic Sans MS"/>
                <a:sym typeface="Comic Sans MS"/>
              </a:rPr>
              <a:t>Bananas and cheese contain tryptophan, an amino acid  (building block of protein) that helps us to nod off to sleep more easily.</a:t>
            </a:r>
            <a:endParaRPr sz="1900">
              <a:solidFill>
                <a:srgbClr val="6AA84F"/>
              </a:solidFill>
              <a:latin typeface="Comic Sans MS"/>
              <a:ea typeface="Comic Sans MS"/>
              <a:cs typeface="Comic Sans MS"/>
              <a:sym typeface="Comic Sans MS"/>
            </a:endParaRPr>
          </a:p>
          <a:p>
            <a:pPr indent="0" lvl="0" marL="457200" rtl="0" algn="l">
              <a:lnSpc>
                <a:spcPct val="150000"/>
              </a:lnSpc>
              <a:spcBef>
                <a:spcPts val="0"/>
              </a:spcBef>
              <a:spcAft>
                <a:spcPts val="0"/>
              </a:spcAft>
              <a:buNone/>
            </a:pPr>
            <a:r>
              <a:rPr lang="en" sz="1900">
                <a:solidFill>
                  <a:srgbClr val="6AA84F"/>
                </a:solidFill>
                <a:latin typeface="Comic Sans MS"/>
                <a:ea typeface="Comic Sans MS"/>
                <a:cs typeface="Comic Sans MS"/>
                <a:sym typeface="Comic Sans MS"/>
              </a:rPr>
              <a:t>Almonds contain magnesium, which promotes both sleep and muscle relaxation!</a:t>
            </a:r>
            <a:endParaRPr sz="1900">
              <a:solidFill>
                <a:srgbClr val="6AA84F"/>
              </a:solidFill>
              <a:latin typeface="Comic Sans MS"/>
              <a:ea typeface="Comic Sans MS"/>
              <a:cs typeface="Comic Sans MS"/>
              <a:sym typeface="Comic Sans MS"/>
            </a:endParaRPr>
          </a:p>
        </p:txBody>
      </p:sp>
      <p:pic>
        <p:nvPicPr>
          <p:cNvPr id="188" name="Google Shape;188;p31"/>
          <p:cNvPicPr preferRelativeResize="0"/>
          <p:nvPr/>
        </p:nvPicPr>
        <p:blipFill rotWithShape="1">
          <a:blip r:embed="rId3">
            <a:alphaModFix/>
          </a:blip>
          <a:srcRect b="0" l="0" r="10265" t="0"/>
          <a:stretch/>
        </p:blipFill>
        <p:spPr>
          <a:xfrm>
            <a:off x="5815025" y="1267213"/>
            <a:ext cx="3153952" cy="35147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285752" y="914400"/>
            <a:ext cx="5369100" cy="16860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sz="2800">
                <a:solidFill>
                  <a:srgbClr val="FF9900"/>
                </a:solidFill>
                <a:latin typeface="Comic Sans MS"/>
                <a:ea typeface="Comic Sans MS"/>
                <a:cs typeface="Comic Sans MS"/>
                <a:sym typeface="Comic Sans MS"/>
              </a:rPr>
              <a:t>The RULES!</a:t>
            </a:r>
            <a:endParaRPr sz="2800">
              <a:solidFill>
                <a:srgbClr val="FF9900"/>
              </a:solidFill>
              <a:latin typeface="Comic Sans MS"/>
              <a:ea typeface="Comic Sans MS"/>
              <a:cs typeface="Comic Sans MS"/>
              <a:sym typeface="Comic Sans MS"/>
            </a:endParaRPr>
          </a:p>
          <a:p>
            <a:pPr indent="0" lvl="0" marL="0" marR="0" rtl="0" algn="ctr">
              <a:spcBef>
                <a:spcPts val="0"/>
              </a:spcBef>
              <a:spcAft>
                <a:spcPts val="0"/>
              </a:spcAft>
              <a:buNone/>
            </a:pPr>
            <a:r>
              <a:t/>
            </a:r>
            <a:endParaRPr sz="5400">
              <a:solidFill>
                <a:srgbClr val="00CACC"/>
              </a:solidFill>
            </a:endParaRPr>
          </a:p>
        </p:txBody>
      </p:sp>
      <p:sp>
        <p:nvSpPr>
          <p:cNvPr id="62" name="Google Shape;62;p14"/>
          <p:cNvSpPr txBox="1"/>
          <p:nvPr>
            <p:ph idx="1" type="body"/>
          </p:nvPr>
        </p:nvSpPr>
        <p:spPr>
          <a:xfrm>
            <a:off x="311700" y="1902600"/>
            <a:ext cx="8520600" cy="28863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Clr>
                <a:schemeClr val="dk1"/>
              </a:buClr>
              <a:buSzPct val="30817"/>
              <a:buFont typeface="Arial"/>
              <a:buNone/>
            </a:pPr>
            <a:r>
              <a:rPr lang="en" sz="3569">
                <a:solidFill>
                  <a:srgbClr val="FF9900"/>
                </a:solidFill>
                <a:latin typeface="Comic Sans MS"/>
                <a:ea typeface="Comic Sans MS"/>
                <a:cs typeface="Comic Sans MS"/>
                <a:sym typeface="Comic Sans MS"/>
              </a:rPr>
              <a:t>Welcome to our Skills to Go BIG quiz! </a:t>
            </a:r>
            <a:endParaRPr sz="3569">
              <a:solidFill>
                <a:srgbClr val="FF9900"/>
              </a:solidFill>
              <a:latin typeface="Comic Sans MS"/>
              <a:ea typeface="Comic Sans MS"/>
              <a:cs typeface="Comic Sans MS"/>
              <a:sym typeface="Comic Sans MS"/>
            </a:endParaRPr>
          </a:p>
          <a:p>
            <a:pPr indent="-421260" lvl="0" marL="457200" rtl="0" algn="l">
              <a:spcBef>
                <a:spcPts val="1200"/>
              </a:spcBef>
              <a:spcAft>
                <a:spcPts val="0"/>
              </a:spcAft>
              <a:buClr>
                <a:srgbClr val="FF9900"/>
              </a:buClr>
              <a:buSzPct val="100000"/>
              <a:buFont typeface="Comic Sans MS"/>
              <a:buAutoNum type="arabicPeriod"/>
            </a:pPr>
            <a:r>
              <a:rPr lang="en" sz="3569">
                <a:solidFill>
                  <a:srgbClr val="FF9900"/>
                </a:solidFill>
                <a:latin typeface="Comic Sans MS"/>
                <a:ea typeface="Comic Sans MS"/>
                <a:cs typeface="Comic Sans MS"/>
                <a:sym typeface="Comic Sans MS"/>
              </a:rPr>
              <a:t>Listen carefully</a:t>
            </a:r>
            <a:endParaRPr sz="3569">
              <a:solidFill>
                <a:srgbClr val="FF9900"/>
              </a:solidFill>
              <a:latin typeface="Comic Sans MS"/>
              <a:ea typeface="Comic Sans MS"/>
              <a:cs typeface="Comic Sans MS"/>
              <a:sym typeface="Comic Sans MS"/>
            </a:endParaRPr>
          </a:p>
          <a:p>
            <a:pPr indent="-421260" lvl="0" marL="457200" rtl="0" algn="l">
              <a:spcBef>
                <a:spcPts val="0"/>
              </a:spcBef>
              <a:spcAft>
                <a:spcPts val="0"/>
              </a:spcAft>
              <a:buClr>
                <a:srgbClr val="FF9900"/>
              </a:buClr>
              <a:buSzPct val="100000"/>
              <a:buFont typeface="Comic Sans MS"/>
              <a:buAutoNum type="arabicPeriod"/>
            </a:pPr>
            <a:r>
              <a:rPr lang="en" sz="3569">
                <a:solidFill>
                  <a:srgbClr val="FF9900"/>
                </a:solidFill>
                <a:latin typeface="Comic Sans MS"/>
                <a:ea typeface="Comic Sans MS"/>
                <a:cs typeface="Comic Sans MS"/>
                <a:sym typeface="Comic Sans MS"/>
              </a:rPr>
              <a:t>Be respectful of others</a:t>
            </a:r>
            <a:endParaRPr sz="3569">
              <a:solidFill>
                <a:srgbClr val="FF9900"/>
              </a:solidFill>
              <a:latin typeface="Comic Sans MS"/>
              <a:ea typeface="Comic Sans MS"/>
              <a:cs typeface="Comic Sans MS"/>
              <a:sym typeface="Comic Sans MS"/>
            </a:endParaRPr>
          </a:p>
          <a:p>
            <a:pPr indent="-421260" lvl="0" marL="457200" rtl="0" algn="l">
              <a:spcBef>
                <a:spcPts val="0"/>
              </a:spcBef>
              <a:spcAft>
                <a:spcPts val="0"/>
              </a:spcAft>
              <a:buClr>
                <a:srgbClr val="FF9900"/>
              </a:buClr>
              <a:buSzPct val="100000"/>
              <a:buFont typeface="Comic Sans MS"/>
              <a:buAutoNum type="arabicPeriod"/>
            </a:pPr>
            <a:r>
              <a:rPr lang="en" sz="3569">
                <a:solidFill>
                  <a:srgbClr val="FF9900"/>
                </a:solidFill>
                <a:latin typeface="Comic Sans MS"/>
                <a:ea typeface="Comic Sans MS"/>
                <a:cs typeface="Comic Sans MS"/>
                <a:sym typeface="Comic Sans MS"/>
              </a:rPr>
              <a:t>Put your hand up to answer each question!</a:t>
            </a:r>
            <a:endParaRPr sz="3569">
              <a:solidFill>
                <a:srgbClr val="FF9900"/>
              </a:solidFill>
              <a:latin typeface="Comic Sans MS"/>
              <a:ea typeface="Comic Sans MS"/>
              <a:cs typeface="Comic Sans MS"/>
              <a:sym typeface="Comic Sans MS"/>
            </a:endParaRPr>
          </a:p>
          <a:p>
            <a:pPr indent="0" lvl="0" marL="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92" name="Shape 192"/>
        <p:cNvGrpSpPr/>
        <p:nvPr/>
      </p:nvGrpSpPr>
      <p:grpSpPr>
        <a:xfrm>
          <a:off x="0" y="0"/>
          <a:ext cx="0" cy="0"/>
          <a:chOff x="0" y="0"/>
          <a:chExt cx="0" cy="0"/>
        </a:xfrm>
      </p:grpSpPr>
      <p:sp>
        <p:nvSpPr>
          <p:cNvPr id="193" name="Google Shape;193;p32"/>
          <p:cNvSpPr txBox="1"/>
          <p:nvPr/>
        </p:nvSpPr>
        <p:spPr>
          <a:xfrm>
            <a:off x="1007275" y="1366500"/>
            <a:ext cx="4350600" cy="960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2100">
                <a:solidFill>
                  <a:srgbClr val="FF9900"/>
                </a:solidFill>
                <a:latin typeface="Comic Sans MS"/>
                <a:ea typeface="Comic Sans MS"/>
                <a:cs typeface="Comic Sans MS"/>
                <a:sym typeface="Comic Sans MS"/>
              </a:rPr>
              <a:t>Question 3: </a:t>
            </a:r>
            <a:r>
              <a:rPr lang="en" sz="2100">
                <a:solidFill>
                  <a:srgbClr val="FF9900"/>
                </a:solidFill>
                <a:latin typeface="Comic Sans MS"/>
                <a:ea typeface="Comic Sans MS"/>
                <a:cs typeface="Comic Sans MS"/>
                <a:sym typeface="Comic Sans MS"/>
              </a:rPr>
              <a:t>Electronic screens should be turned off an hour before sleep?</a:t>
            </a:r>
            <a:endParaRPr sz="2100">
              <a:solidFill>
                <a:srgbClr val="FF9900"/>
              </a:solidFill>
              <a:latin typeface="Comic Sans MS"/>
              <a:ea typeface="Comic Sans MS"/>
              <a:cs typeface="Comic Sans MS"/>
              <a:sym typeface="Comic Sans MS"/>
            </a:endParaRPr>
          </a:p>
        </p:txBody>
      </p:sp>
      <p:sp>
        <p:nvSpPr>
          <p:cNvPr id="194" name="Google Shape;194;p32"/>
          <p:cNvSpPr txBox="1"/>
          <p:nvPr/>
        </p:nvSpPr>
        <p:spPr>
          <a:xfrm>
            <a:off x="1007275" y="2692700"/>
            <a:ext cx="3000000" cy="9543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rgbClr val="FF9900"/>
              </a:buClr>
              <a:buSzPts val="2000"/>
              <a:buFont typeface="Comic Sans MS"/>
              <a:buAutoNum type="alphaLcPeriod"/>
            </a:pPr>
            <a:r>
              <a:rPr lang="en" sz="2000">
                <a:solidFill>
                  <a:srgbClr val="FF9900"/>
                </a:solidFill>
                <a:latin typeface="Comic Sans MS"/>
                <a:ea typeface="Comic Sans MS"/>
                <a:cs typeface="Comic Sans MS"/>
                <a:sym typeface="Comic Sans MS"/>
              </a:rPr>
              <a:t>True</a:t>
            </a:r>
            <a:endParaRPr sz="2000">
              <a:solidFill>
                <a:srgbClr val="FF9900"/>
              </a:solidFill>
              <a:latin typeface="Comic Sans MS"/>
              <a:ea typeface="Comic Sans MS"/>
              <a:cs typeface="Comic Sans MS"/>
              <a:sym typeface="Comic Sans MS"/>
            </a:endParaRPr>
          </a:p>
          <a:p>
            <a:pPr indent="-355600" lvl="0" marL="457200" rtl="0" algn="l">
              <a:lnSpc>
                <a:spcPct val="150000"/>
              </a:lnSpc>
              <a:spcBef>
                <a:spcPts val="0"/>
              </a:spcBef>
              <a:spcAft>
                <a:spcPts val="0"/>
              </a:spcAft>
              <a:buClr>
                <a:srgbClr val="FF9900"/>
              </a:buClr>
              <a:buSzPts val="2000"/>
              <a:buFont typeface="Comic Sans MS"/>
              <a:buAutoNum type="alphaLcPeriod"/>
            </a:pPr>
            <a:r>
              <a:rPr lang="en" sz="2000">
                <a:solidFill>
                  <a:srgbClr val="FF9900"/>
                </a:solidFill>
                <a:latin typeface="Comic Sans MS"/>
                <a:ea typeface="Comic Sans MS"/>
                <a:cs typeface="Comic Sans MS"/>
                <a:sym typeface="Comic Sans MS"/>
              </a:rPr>
              <a:t>False</a:t>
            </a:r>
            <a:endParaRPr b="1" sz="2000">
              <a:solidFill>
                <a:srgbClr val="FF9900"/>
              </a:solidFill>
              <a:latin typeface="Comic Sans MS"/>
              <a:ea typeface="Comic Sans MS"/>
              <a:cs typeface="Comic Sans MS"/>
              <a:sym typeface="Comic Sans MS"/>
            </a:endParaRPr>
          </a:p>
        </p:txBody>
      </p:sp>
      <p:pic>
        <p:nvPicPr>
          <p:cNvPr id="195" name="Google Shape;195;p32"/>
          <p:cNvPicPr preferRelativeResize="0"/>
          <p:nvPr/>
        </p:nvPicPr>
        <p:blipFill>
          <a:blip r:embed="rId3">
            <a:alphaModFix/>
          </a:blip>
          <a:stretch>
            <a:fillRect/>
          </a:stretch>
        </p:blipFill>
        <p:spPr>
          <a:xfrm>
            <a:off x="5795875" y="-15000"/>
            <a:ext cx="3348124"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99" name="Shape 199"/>
        <p:cNvGrpSpPr/>
        <p:nvPr/>
      </p:nvGrpSpPr>
      <p:grpSpPr>
        <a:xfrm>
          <a:off x="0" y="0"/>
          <a:ext cx="0" cy="0"/>
          <a:chOff x="0" y="0"/>
          <a:chExt cx="0" cy="0"/>
        </a:xfrm>
      </p:grpSpPr>
      <p:sp>
        <p:nvSpPr>
          <p:cNvPr id="200" name="Google Shape;200;p33"/>
          <p:cNvSpPr txBox="1"/>
          <p:nvPr/>
        </p:nvSpPr>
        <p:spPr>
          <a:xfrm>
            <a:off x="321450" y="814375"/>
            <a:ext cx="3000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6AA84F"/>
                </a:solidFill>
                <a:latin typeface="Comic Sans MS"/>
                <a:ea typeface="Comic Sans MS"/>
                <a:cs typeface="Comic Sans MS"/>
                <a:sym typeface="Comic Sans MS"/>
              </a:rPr>
              <a:t>The Answer is...</a:t>
            </a:r>
            <a:endParaRPr b="1" sz="2000">
              <a:solidFill>
                <a:srgbClr val="6AA84F"/>
              </a:solidFill>
              <a:latin typeface="Comic Sans MS"/>
              <a:ea typeface="Comic Sans MS"/>
              <a:cs typeface="Comic Sans MS"/>
              <a:sym typeface="Comic Sans MS"/>
            </a:endParaRPr>
          </a:p>
        </p:txBody>
      </p:sp>
      <p:sp>
        <p:nvSpPr>
          <p:cNvPr id="201" name="Google Shape;201;p33"/>
          <p:cNvSpPr txBox="1"/>
          <p:nvPr/>
        </p:nvSpPr>
        <p:spPr>
          <a:xfrm>
            <a:off x="610200" y="1484425"/>
            <a:ext cx="5010600" cy="3255600"/>
          </a:xfrm>
          <a:prstGeom prst="rect">
            <a:avLst/>
          </a:prstGeom>
          <a:noFill/>
          <a:ln>
            <a:noFill/>
          </a:ln>
        </p:spPr>
        <p:txBody>
          <a:bodyPr anchorCtr="0" anchor="t" bIns="91425" lIns="91425" spcFirstLastPara="1" rIns="91425" wrap="square" tIns="91425">
            <a:spAutoFit/>
          </a:bodyPr>
          <a:lstStyle/>
          <a:p>
            <a:pPr indent="0" lvl="0" marL="114300" rtl="0" algn="l">
              <a:lnSpc>
                <a:spcPct val="150000"/>
              </a:lnSpc>
              <a:spcBef>
                <a:spcPts val="0"/>
              </a:spcBef>
              <a:spcAft>
                <a:spcPts val="0"/>
              </a:spcAft>
              <a:buNone/>
            </a:pPr>
            <a:r>
              <a:rPr lang="en" sz="1900">
                <a:solidFill>
                  <a:srgbClr val="6AA84F"/>
                </a:solidFill>
                <a:latin typeface="Comic Sans MS"/>
                <a:ea typeface="Comic Sans MS"/>
                <a:cs typeface="Comic Sans MS"/>
                <a:sym typeface="Comic Sans MS"/>
              </a:rPr>
              <a:t>a. True</a:t>
            </a:r>
            <a:endParaRPr sz="1900">
              <a:solidFill>
                <a:srgbClr val="6AA84F"/>
              </a:solidFill>
              <a:latin typeface="Comic Sans MS"/>
              <a:ea typeface="Comic Sans MS"/>
              <a:cs typeface="Comic Sans MS"/>
              <a:sym typeface="Comic Sans MS"/>
            </a:endParaRPr>
          </a:p>
          <a:p>
            <a:pPr indent="0" lvl="0" marL="114300" rtl="0" algn="l">
              <a:lnSpc>
                <a:spcPct val="150000"/>
              </a:lnSpc>
              <a:spcBef>
                <a:spcPts val="0"/>
              </a:spcBef>
              <a:spcAft>
                <a:spcPts val="0"/>
              </a:spcAft>
              <a:buNone/>
            </a:pPr>
            <a:r>
              <a:t/>
            </a:r>
            <a:endParaRPr sz="1200">
              <a:solidFill>
                <a:srgbClr val="6AA84F"/>
              </a:solidFill>
              <a:latin typeface="Comic Sans MS"/>
              <a:ea typeface="Comic Sans MS"/>
              <a:cs typeface="Comic Sans MS"/>
              <a:sym typeface="Comic Sans MS"/>
            </a:endParaRPr>
          </a:p>
          <a:p>
            <a:pPr indent="0" lvl="0" marL="114300" rtl="0" algn="just">
              <a:lnSpc>
                <a:spcPct val="150000"/>
              </a:lnSpc>
              <a:spcBef>
                <a:spcPts val="0"/>
              </a:spcBef>
              <a:spcAft>
                <a:spcPts val="0"/>
              </a:spcAft>
              <a:buNone/>
            </a:pPr>
            <a:r>
              <a:rPr lang="en" sz="1800">
                <a:solidFill>
                  <a:srgbClr val="6AA84F"/>
                </a:solidFill>
                <a:latin typeface="Comic Sans MS"/>
                <a:ea typeface="Comic Sans MS"/>
                <a:cs typeface="Comic Sans MS"/>
                <a:sym typeface="Comic Sans MS"/>
              </a:rPr>
              <a:t>All screens, including TV, mobiles, laptop and  ipads should be turned off an hour before bedtime!</a:t>
            </a:r>
            <a:endParaRPr sz="1800">
              <a:solidFill>
                <a:srgbClr val="6AA84F"/>
              </a:solidFill>
              <a:latin typeface="Comic Sans MS"/>
              <a:ea typeface="Comic Sans MS"/>
              <a:cs typeface="Comic Sans MS"/>
              <a:sym typeface="Comic Sans MS"/>
            </a:endParaRPr>
          </a:p>
          <a:p>
            <a:pPr indent="0" lvl="0" marL="114300" rtl="0" algn="just">
              <a:lnSpc>
                <a:spcPct val="150000"/>
              </a:lnSpc>
              <a:spcBef>
                <a:spcPts val="0"/>
              </a:spcBef>
              <a:spcAft>
                <a:spcPts val="0"/>
              </a:spcAft>
              <a:buNone/>
            </a:pPr>
            <a:r>
              <a:rPr lang="en" sz="1800">
                <a:solidFill>
                  <a:srgbClr val="6AA84F"/>
                </a:solidFill>
                <a:latin typeface="Comic Sans MS"/>
                <a:ea typeface="Comic Sans MS"/>
                <a:cs typeface="Comic Sans MS"/>
                <a:sym typeface="Comic Sans MS"/>
              </a:rPr>
              <a:t>Screen activities are mentally stimulating which may inhibit the production of the sleep hormone, Melatonin.</a:t>
            </a:r>
            <a:endParaRPr sz="1800">
              <a:solidFill>
                <a:srgbClr val="6AA84F"/>
              </a:solidFill>
              <a:latin typeface="Comic Sans MS"/>
              <a:ea typeface="Comic Sans MS"/>
              <a:cs typeface="Comic Sans MS"/>
              <a:sym typeface="Comic Sans MS"/>
            </a:endParaRPr>
          </a:p>
        </p:txBody>
      </p:sp>
      <p:pic>
        <p:nvPicPr>
          <p:cNvPr id="202" name="Google Shape;202;p33"/>
          <p:cNvPicPr preferRelativeResize="0"/>
          <p:nvPr/>
        </p:nvPicPr>
        <p:blipFill rotWithShape="1">
          <a:blip r:embed="rId3">
            <a:alphaModFix/>
          </a:blip>
          <a:srcRect b="6137" l="18870" r="21259" t="17433"/>
          <a:stretch/>
        </p:blipFill>
        <p:spPr>
          <a:xfrm>
            <a:off x="6065200" y="1484425"/>
            <a:ext cx="2925351" cy="2668175"/>
          </a:xfrm>
          <a:prstGeom prst="rect">
            <a:avLst/>
          </a:prstGeom>
          <a:noFill/>
          <a:ln>
            <a:noFill/>
          </a:ln>
        </p:spPr>
      </p:pic>
      <p:pic>
        <p:nvPicPr>
          <p:cNvPr id="203" name="Google Shape;203;p33"/>
          <p:cNvPicPr preferRelativeResize="0"/>
          <p:nvPr/>
        </p:nvPicPr>
        <p:blipFill rotWithShape="1">
          <a:blip r:embed="rId3">
            <a:alphaModFix/>
          </a:blip>
          <a:srcRect b="48223" l="4207" r="81370" t="30187"/>
          <a:stretch/>
        </p:blipFill>
        <p:spPr>
          <a:xfrm rot="-992499">
            <a:off x="5722300" y="3970425"/>
            <a:ext cx="771550" cy="825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07" name="Shape 207"/>
        <p:cNvGrpSpPr/>
        <p:nvPr/>
      </p:nvGrpSpPr>
      <p:grpSpPr>
        <a:xfrm>
          <a:off x="0" y="0"/>
          <a:ext cx="0" cy="0"/>
          <a:chOff x="0" y="0"/>
          <a:chExt cx="0" cy="0"/>
        </a:xfrm>
      </p:grpSpPr>
      <p:sp>
        <p:nvSpPr>
          <p:cNvPr id="208" name="Google Shape;208;p34"/>
          <p:cNvSpPr txBox="1"/>
          <p:nvPr/>
        </p:nvSpPr>
        <p:spPr>
          <a:xfrm>
            <a:off x="285750" y="1553775"/>
            <a:ext cx="4128900" cy="960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2100">
                <a:solidFill>
                  <a:srgbClr val="FF9900"/>
                </a:solidFill>
                <a:latin typeface="Comic Sans MS"/>
                <a:ea typeface="Comic Sans MS"/>
                <a:cs typeface="Comic Sans MS"/>
                <a:sym typeface="Comic Sans MS"/>
              </a:rPr>
              <a:t>Question 4: Melatonin is sometimes known as “the hormone of darkness”</a:t>
            </a:r>
            <a:endParaRPr sz="2100">
              <a:solidFill>
                <a:srgbClr val="FF9900"/>
              </a:solidFill>
              <a:latin typeface="Comic Sans MS"/>
              <a:ea typeface="Comic Sans MS"/>
              <a:cs typeface="Comic Sans MS"/>
              <a:sym typeface="Comic Sans MS"/>
            </a:endParaRPr>
          </a:p>
        </p:txBody>
      </p:sp>
      <p:sp>
        <p:nvSpPr>
          <p:cNvPr id="209" name="Google Shape;209;p34"/>
          <p:cNvSpPr txBox="1"/>
          <p:nvPr/>
        </p:nvSpPr>
        <p:spPr>
          <a:xfrm>
            <a:off x="1018000" y="2871800"/>
            <a:ext cx="3000000" cy="992700"/>
          </a:xfrm>
          <a:prstGeom prst="rect">
            <a:avLst/>
          </a:prstGeom>
          <a:noFill/>
          <a:ln>
            <a:noFill/>
          </a:ln>
        </p:spPr>
        <p:txBody>
          <a:bodyPr anchorCtr="0" anchor="t" bIns="91425" lIns="91425" spcFirstLastPara="1" rIns="91425" wrap="square" tIns="91425">
            <a:spAutoFit/>
          </a:bodyPr>
          <a:lstStyle/>
          <a:p>
            <a:pPr indent="-361950" lvl="0" marL="457200" rtl="0" algn="l">
              <a:lnSpc>
                <a:spcPct val="150000"/>
              </a:lnSpc>
              <a:spcBef>
                <a:spcPts val="0"/>
              </a:spcBef>
              <a:spcAft>
                <a:spcPts val="0"/>
              </a:spcAft>
              <a:buClr>
                <a:srgbClr val="E69138"/>
              </a:buClr>
              <a:buSzPts val="2100"/>
              <a:buFont typeface="Comic Sans MS"/>
              <a:buAutoNum type="alphaLcPeriod"/>
            </a:pPr>
            <a:r>
              <a:rPr lang="en" sz="2100">
                <a:solidFill>
                  <a:srgbClr val="E69138"/>
                </a:solidFill>
                <a:latin typeface="Comic Sans MS"/>
                <a:ea typeface="Comic Sans MS"/>
                <a:cs typeface="Comic Sans MS"/>
                <a:sym typeface="Comic Sans MS"/>
              </a:rPr>
              <a:t>True</a:t>
            </a:r>
            <a:endParaRPr sz="2100">
              <a:solidFill>
                <a:srgbClr val="E69138"/>
              </a:solidFill>
              <a:latin typeface="Comic Sans MS"/>
              <a:ea typeface="Comic Sans MS"/>
              <a:cs typeface="Comic Sans MS"/>
              <a:sym typeface="Comic Sans MS"/>
            </a:endParaRPr>
          </a:p>
          <a:p>
            <a:pPr indent="-361950" lvl="0" marL="457200" rtl="0" algn="l">
              <a:lnSpc>
                <a:spcPct val="150000"/>
              </a:lnSpc>
              <a:spcBef>
                <a:spcPts val="0"/>
              </a:spcBef>
              <a:spcAft>
                <a:spcPts val="0"/>
              </a:spcAft>
              <a:buClr>
                <a:srgbClr val="E69138"/>
              </a:buClr>
              <a:buSzPts val="2100"/>
              <a:buFont typeface="Comic Sans MS"/>
              <a:buAutoNum type="alphaLcPeriod"/>
            </a:pPr>
            <a:r>
              <a:rPr lang="en" sz="2100">
                <a:solidFill>
                  <a:srgbClr val="E69138"/>
                </a:solidFill>
                <a:latin typeface="Comic Sans MS"/>
                <a:ea typeface="Comic Sans MS"/>
                <a:cs typeface="Comic Sans MS"/>
                <a:sym typeface="Comic Sans MS"/>
              </a:rPr>
              <a:t>False</a:t>
            </a:r>
            <a:endParaRPr b="1" sz="2100">
              <a:solidFill>
                <a:srgbClr val="E69138"/>
              </a:solidFill>
              <a:latin typeface="Comic Sans MS"/>
              <a:ea typeface="Comic Sans MS"/>
              <a:cs typeface="Comic Sans MS"/>
              <a:sym typeface="Comic Sans MS"/>
            </a:endParaRPr>
          </a:p>
        </p:txBody>
      </p:sp>
      <p:pic>
        <p:nvPicPr>
          <p:cNvPr id="210" name="Google Shape;210;p34"/>
          <p:cNvPicPr preferRelativeResize="0"/>
          <p:nvPr/>
        </p:nvPicPr>
        <p:blipFill rotWithShape="1">
          <a:blip r:embed="rId3">
            <a:alphaModFix/>
          </a:blip>
          <a:srcRect b="5231" l="0" r="0" t="0"/>
          <a:stretch/>
        </p:blipFill>
        <p:spPr>
          <a:xfrm>
            <a:off x="4872600" y="1706675"/>
            <a:ext cx="3507052" cy="2526000"/>
          </a:xfrm>
          <a:prstGeom prst="rect">
            <a:avLst/>
          </a:prstGeom>
          <a:noFill/>
          <a:ln cap="flat" cmpd="sng" w="28575">
            <a:solidFill>
              <a:schemeClr val="accent5"/>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14" name="Shape 214"/>
        <p:cNvGrpSpPr/>
        <p:nvPr/>
      </p:nvGrpSpPr>
      <p:grpSpPr>
        <a:xfrm>
          <a:off x="0" y="0"/>
          <a:ext cx="0" cy="0"/>
          <a:chOff x="0" y="0"/>
          <a:chExt cx="0" cy="0"/>
        </a:xfrm>
      </p:grpSpPr>
      <p:sp>
        <p:nvSpPr>
          <p:cNvPr id="215" name="Google Shape;215;p35"/>
          <p:cNvSpPr txBox="1"/>
          <p:nvPr/>
        </p:nvSpPr>
        <p:spPr>
          <a:xfrm>
            <a:off x="0" y="449700"/>
            <a:ext cx="3000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6AA84F"/>
                </a:solidFill>
                <a:latin typeface="Comic Sans MS"/>
                <a:ea typeface="Comic Sans MS"/>
                <a:cs typeface="Comic Sans MS"/>
                <a:sym typeface="Comic Sans MS"/>
              </a:rPr>
              <a:t>The Answer is...</a:t>
            </a:r>
            <a:endParaRPr b="1" sz="2000">
              <a:solidFill>
                <a:srgbClr val="6AA84F"/>
              </a:solidFill>
              <a:latin typeface="Comic Sans MS"/>
              <a:ea typeface="Comic Sans MS"/>
              <a:cs typeface="Comic Sans MS"/>
              <a:sym typeface="Comic Sans MS"/>
            </a:endParaRPr>
          </a:p>
        </p:txBody>
      </p:sp>
      <p:sp>
        <p:nvSpPr>
          <p:cNvPr id="216" name="Google Shape;216;p35"/>
          <p:cNvSpPr txBox="1"/>
          <p:nvPr/>
        </p:nvSpPr>
        <p:spPr>
          <a:xfrm>
            <a:off x="375075" y="1157250"/>
            <a:ext cx="5379300" cy="3209400"/>
          </a:xfrm>
          <a:prstGeom prst="rect">
            <a:avLst/>
          </a:prstGeom>
          <a:noFill/>
          <a:ln>
            <a:noFill/>
          </a:ln>
        </p:spPr>
        <p:txBody>
          <a:bodyPr anchorCtr="0" anchor="t" bIns="91425" lIns="91425" spcFirstLastPara="1" rIns="91425" wrap="square" tIns="91425">
            <a:spAutoFit/>
          </a:bodyPr>
          <a:lstStyle/>
          <a:p>
            <a:pPr indent="0" lvl="0" marL="114300" rtl="0" algn="l">
              <a:lnSpc>
                <a:spcPct val="150000"/>
              </a:lnSpc>
              <a:spcBef>
                <a:spcPts val="0"/>
              </a:spcBef>
              <a:spcAft>
                <a:spcPts val="0"/>
              </a:spcAft>
              <a:buNone/>
            </a:pPr>
            <a:r>
              <a:rPr b="1" lang="en" sz="1900">
                <a:solidFill>
                  <a:srgbClr val="6AA84F"/>
                </a:solidFill>
                <a:latin typeface="Comic Sans MS"/>
                <a:ea typeface="Comic Sans MS"/>
                <a:cs typeface="Comic Sans MS"/>
                <a:sym typeface="Comic Sans MS"/>
              </a:rPr>
              <a:t>a. True</a:t>
            </a:r>
            <a:endParaRPr b="1" sz="1900">
              <a:solidFill>
                <a:srgbClr val="6AA84F"/>
              </a:solidFill>
              <a:latin typeface="Comic Sans MS"/>
              <a:ea typeface="Comic Sans MS"/>
              <a:cs typeface="Comic Sans MS"/>
              <a:sym typeface="Comic Sans MS"/>
            </a:endParaRPr>
          </a:p>
          <a:p>
            <a:pPr indent="0" lvl="0" marL="114300" rtl="0" algn="l">
              <a:lnSpc>
                <a:spcPct val="150000"/>
              </a:lnSpc>
              <a:spcBef>
                <a:spcPts val="0"/>
              </a:spcBef>
              <a:spcAft>
                <a:spcPts val="0"/>
              </a:spcAft>
              <a:buNone/>
            </a:pPr>
            <a:r>
              <a:t/>
            </a:r>
            <a:endParaRPr sz="1200">
              <a:solidFill>
                <a:srgbClr val="6AA84F"/>
              </a:solidFill>
              <a:latin typeface="Comic Sans MS"/>
              <a:ea typeface="Comic Sans MS"/>
              <a:cs typeface="Comic Sans MS"/>
              <a:sym typeface="Comic Sans MS"/>
            </a:endParaRPr>
          </a:p>
          <a:p>
            <a:pPr indent="0" lvl="0" marL="114300" rtl="0" algn="just">
              <a:lnSpc>
                <a:spcPct val="150000"/>
              </a:lnSpc>
              <a:spcBef>
                <a:spcPts val="0"/>
              </a:spcBef>
              <a:spcAft>
                <a:spcPts val="0"/>
              </a:spcAft>
              <a:buNone/>
            </a:pPr>
            <a:r>
              <a:rPr lang="en" sz="1500">
                <a:solidFill>
                  <a:srgbClr val="6AA84F"/>
                </a:solidFill>
                <a:latin typeface="Comic Sans MS"/>
                <a:ea typeface="Comic Sans MS"/>
                <a:cs typeface="Comic Sans MS"/>
                <a:sym typeface="Comic Sans MS"/>
              </a:rPr>
              <a:t>Melatonin is a naturally occurring hormone that’s produced by the brain and it plays an important role in promoting restful sleep.</a:t>
            </a:r>
            <a:endParaRPr sz="1500">
              <a:solidFill>
                <a:srgbClr val="6AA84F"/>
              </a:solidFill>
              <a:latin typeface="Comic Sans MS"/>
              <a:ea typeface="Comic Sans MS"/>
              <a:cs typeface="Comic Sans MS"/>
              <a:sym typeface="Comic Sans MS"/>
            </a:endParaRPr>
          </a:p>
          <a:p>
            <a:pPr indent="0" lvl="0" marL="114300" rtl="0" algn="just">
              <a:lnSpc>
                <a:spcPct val="150000"/>
              </a:lnSpc>
              <a:spcBef>
                <a:spcPts val="0"/>
              </a:spcBef>
              <a:spcAft>
                <a:spcPts val="0"/>
              </a:spcAft>
              <a:buNone/>
            </a:pPr>
            <a:r>
              <a:rPr lang="en" sz="1500">
                <a:solidFill>
                  <a:srgbClr val="6AA84F"/>
                </a:solidFill>
                <a:latin typeface="Comic Sans MS"/>
                <a:ea typeface="Comic Sans MS"/>
                <a:cs typeface="Comic Sans MS"/>
                <a:sym typeface="Comic Sans MS"/>
              </a:rPr>
              <a:t>Levels of Melatonin rise at night making you feel sleepy and reduce at dawn causing you to wake.</a:t>
            </a:r>
            <a:endParaRPr sz="1500">
              <a:solidFill>
                <a:srgbClr val="6AA84F"/>
              </a:solidFill>
              <a:latin typeface="Comic Sans MS"/>
              <a:ea typeface="Comic Sans MS"/>
              <a:cs typeface="Comic Sans MS"/>
              <a:sym typeface="Comic Sans MS"/>
            </a:endParaRPr>
          </a:p>
          <a:p>
            <a:pPr indent="0" lvl="0" marL="114300" rtl="0" algn="just">
              <a:lnSpc>
                <a:spcPct val="150000"/>
              </a:lnSpc>
              <a:spcBef>
                <a:spcPts val="0"/>
              </a:spcBef>
              <a:spcAft>
                <a:spcPts val="0"/>
              </a:spcAft>
              <a:buNone/>
            </a:pPr>
            <a:r>
              <a:t/>
            </a:r>
            <a:endParaRPr sz="1500">
              <a:solidFill>
                <a:srgbClr val="6AA84F"/>
              </a:solidFill>
              <a:latin typeface="Comic Sans MS"/>
              <a:ea typeface="Comic Sans MS"/>
              <a:cs typeface="Comic Sans MS"/>
              <a:sym typeface="Comic Sans MS"/>
            </a:endParaRPr>
          </a:p>
          <a:p>
            <a:pPr indent="0" lvl="0" marL="114300" rtl="0" algn="just">
              <a:lnSpc>
                <a:spcPct val="150000"/>
              </a:lnSpc>
              <a:spcBef>
                <a:spcPts val="0"/>
              </a:spcBef>
              <a:spcAft>
                <a:spcPts val="0"/>
              </a:spcAft>
              <a:buNone/>
            </a:pPr>
            <a:r>
              <a:rPr lang="en" sz="1500">
                <a:solidFill>
                  <a:srgbClr val="6AA84F"/>
                </a:solidFill>
                <a:latin typeface="Comic Sans MS"/>
                <a:ea typeface="Comic Sans MS"/>
                <a:cs typeface="Comic Sans MS"/>
                <a:sym typeface="Comic Sans MS"/>
              </a:rPr>
              <a:t>This is why it’s known as “the hormone of darkness”</a:t>
            </a:r>
            <a:endParaRPr sz="1500">
              <a:solidFill>
                <a:srgbClr val="6AA84F"/>
              </a:solidFill>
              <a:latin typeface="Comic Sans MS"/>
              <a:ea typeface="Comic Sans MS"/>
              <a:cs typeface="Comic Sans MS"/>
              <a:sym typeface="Comic Sans MS"/>
            </a:endParaRPr>
          </a:p>
        </p:txBody>
      </p:sp>
      <p:pic>
        <p:nvPicPr>
          <p:cNvPr id="217" name="Google Shape;217;p35"/>
          <p:cNvPicPr preferRelativeResize="0"/>
          <p:nvPr/>
        </p:nvPicPr>
        <p:blipFill rotWithShape="1">
          <a:blip r:embed="rId3">
            <a:alphaModFix/>
          </a:blip>
          <a:srcRect b="0" l="16806" r="14597" t="0"/>
          <a:stretch/>
        </p:blipFill>
        <p:spPr>
          <a:xfrm>
            <a:off x="6025750" y="457200"/>
            <a:ext cx="3118252" cy="42290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21" name="Shape 221"/>
        <p:cNvGrpSpPr/>
        <p:nvPr/>
      </p:nvGrpSpPr>
      <p:grpSpPr>
        <a:xfrm>
          <a:off x="0" y="0"/>
          <a:ext cx="0" cy="0"/>
          <a:chOff x="0" y="0"/>
          <a:chExt cx="0" cy="0"/>
        </a:xfrm>
      </p:grpSpPr>
      <p:sp>
        <p:nvSpPr>
          <p:cNvPr id="222" name="Google Shape;222;p36"/>
          <p:cNvSpPr txBox="1"/>
          <p:nvPr>
            <p:ph idx="1" type="subTitle"/>
          </p:nvPr>
        </p:nvSpPr>
        <p:spPr>
          <a:xfrm>
            <a:off x="1526700" y="626725"/>
            <a:ext cx="6090600" cy="792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 sz="3300">
                <a:solidFill>
                  <a:srgbClr val="6AA84F"/>
                </a:solidFill>
                <a:latin typeface="Comic Sans MS"/>
                <a:ea typeface="Comic Sans MS"/>
                <a:cs typeface="Comic Sans MS"/>
                <a:sym typeface="Comic Sans MS"/>
              </a:rPr>
              <a:t>Top Tips For Healthy Sleep</a:t>
            </a:r>
            <a:endParaRPr b="1" sz="4200">
              <a:solidFill>
                <a:srgbClr val="6AA84F"/>
              </a:solidFill>
              <a:latin typeface="Comic Sans MS"/>
              <a:ea typeface="Comic Sans MS"/>
              <a:cs typeface="Comic Sans MS"/>
              <a:sym typeface="Comic Sans MS"/>
            </a:endParaRPr>
          </a:p>
        </p:txBody>
      </p:sp>
      <p:pic>
        <p:nvPicPr>
          <p:cNvPr id="223" name="Google Shape;223;p36"/>
          <p:cNvPicPr preferRelativeResize="0"/>
          <p:nvPr/>
        </p:nvPicPr>
        <p:blipFill rotWithShape="1">
          <a:blip r:embed="rId3">
            <a:alphaModFix/>
          </a:blip>
          <a:srcRect b="43515" l="49078" r="0" t="14407"/>
          <a:stretch/>
        </p:blipFill>
        <p:spPr>
          <a:xfrm>
            <a:off x="4985050" y="2050775"/>
            <a:ext cx="3680876" cy="2447075"/>
          </a:xfrm>
          <a:prstGeom prst="rect">
            <a:avLst/>
          </a:prstGeom>
          <a:noFill/>
          <a:ln>
            <a:noFill/>
          </a:ln>
        </p:spPr>
      </p:pic>
      <p:pic>
        <p:nvPicPr>
          <p:cNvPr id="224" name="Google Shape;224;p36"/>
          <p:cNvPicPr preferRelativeResize="0"/>
          <p:nvPr/>
        </p:nvPicPr>
        <p:blipFill rotWithShape="1">
          <a:blip r:embed="rId3">
            <a:alphaModFix/>
          </a:blip>
          <a:srcRect b="0" l="49078" r="0" t="55472"/>
          <a:stretch/>
        </p:blipFill>
        <p:spPr>
          <a:xfrm>
            <a:off x="484075" y="2050787"/>
            <a:ext cx="3733100" cy="2626374"/>
          </a:xfrm>
          <a:prstGeom prst="rect">
            <a:avLst/>
          </a:prstGeom>
          <a:noFill/>
          <a:ln>
            <a:noFill/>
          </a:ln>
        </p:spPr>
      </p:pic>
      <p:cxnSp>
        <p:nvCxnSpPr>
          <p:cNvPr id="225" name="Google Shape;225;p36"/>
          <p:cNvCxnSpPr/>
          <p:nvPr/>
        </p:nvCxnSpPr>
        <p:spPr>
          <a:xfrm>
            <a:off x="2982300" y="3363950"/>
            <a:ext cx="280200" cy="0"/>
          </a:xfrm>
          <a:prstGeom prst="straightConnector1">
            <a:avLst/>
          </a:prstGeom>
          <a:noFill/>
          <a:ln cap="flat" cmpd="sng" w="152400">
            <a:solidFill>
              <a:schemeClr val="lt1"/>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ph type="title"/>
          </p:nvPr>
        </p:nvSpPr>
        <p:spPr>
          <a:xfrm>
            <a:off x="1502150" y="2150850"/>
            <a:ext cx="6025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4540">
                <a:solidFill>
                  <a:srgbClr val="FF9900"/>
                </a:solidFill>
                <a:latin typeface="Comic Sans MS"/>
                <a:ea typeface="Comic Sans MS"/>
                <a:cs typeface="Comic Sans MS"/>
                <a:sym typeface="Comic Sans MS"/>
              </a:rPr>
              <a:t>Section 3: Resilience and having a positive mindset</a:t>
            </a:r>
            <a:endParaRPr b="1" sz="4540">
              <a:solidFill>
                <a:srgbClr val="FF9900"/>
              </a:solidFill>
              <a:latin typeface="Comic Sans MS"/>
              <a:ea typeface="Comic Sans MS"/>
              <a:cs typeface="Comic Sans MS"/>
              <a:sym typeface="Comic Sans M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8"/>
          <p:cNvSpPr txBox="1"/>
          <p:nvPr>
            <p:ph type="title"/>
          </p:nvPr>
        </p:nvSpPr>
        <p:spPr>
          <a:xfrm>
            <a:off x="311700" y="555600"/>
            <a:ext cx="4260300" cy="1104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a:solidFill>
                  <a:srgbClr val="FF9900"/>
                </a:solidFill>
                <a:latin typeface="Comic Sans MS"/>
                <a:ea typeface="Comic Sans MS"/>
                <a:cs typeface="Comic Sans MS"/>
                <a:sym typeface="Comic Sans MS"/>
              </a:rPr>
              <a:t>Question 1</a:t>
            </a:r>
            <a:r>
              <a:rPr lang="en">
                <a:solidFill>
                  <a:srgbClr val="FF9900"/>
                </a:solidFill>
                <a:latin typeface="Comic Sans MS"/>
                <a:ea typeface="Comic Sans MS"/>
                <a:cs typeface="Comic Sans MS"/>
                <a:sym typeface="Comic Sans MS"/>
              </a:rPr>
              <a:t>: </a:t>
            </a:r>
            <a:r>
              <a:rPr lang="en" sz="2100">
                <a:solidFill>
                  <a:srgbClr val="FF9900"/>
                </a:solidFill>
                <a:latin typeface="Comic Sans MS"/>
                <a:ea typeface="Comic Sans MS"/>
                <a:cs typeface="Comic Sans MS"/>
                <a:sym typeface="Comic Sans MS"/>
              </a:rPr>
              <a:t>Resilience is your ability to....</a:t>
            </a:r>
            <a:endParaRPr>
              <a:solidFill>
                <a:srgbClr val="FF9900"/>
              </a:solidFill>
              <a:latin typeface="Comic Sans MS"/>
              <a:ea typeface="Comic Sans MS"/>
              <a:cs typeface="Comic Sans MS"/>
              <a:sym typeface="Comic Sans MS"/>
            </a:endParaRPr>
          </a:p>
        </p:txBody>
      </p:sp>
      <p:sp>
        <p:nvSpPr>
          <p:cNvPr id="236" name="Google Shape;236;p38"/>
          <p:cNvSpPr txBox="1"/>
          <p:nvPr>
            <p:ph idx="1" type="body"/>
          </p:nvPr>
        </p:nvSpPr>
        <p:spPr>
          <a:xfrm>
            <a:off x="311700" y="2105125"/>
            <a:ext cx="4142100" cy="2463900"/>
          </a:xfrm>
          <a:prstGeom prst="rect">
            <a:avLst/>
          </a:prstGeom>
        </p:spPr>
        <p:txBody>
          <a:bodyPr anchorCtr="0" anchor="t" bIns="91425" lIns="91425" spcFirstLastPara="1" rIns="91425" wrap="square" tIns="91425">
            <a:normAutofit lnSpcReduction="20000"/>
          </a:bodyPr>
          <a:lstStyle/>
          <a:p>
            <a:pPr indent="-336550" lvl="0" marL="457200" rtl="0" algn="l">
              <a:spcBef>
                <a:spcPts val="0"/>
              </a:spcBef>
              <a:spcAft>
                <a:spcPts val="0"/>
              </a:spcAft>
              <a:buClr>
                <a:srgbClr val="FF9900"/>
              </a:buClr>
              <a:buSzPts val="1700"/>
              <a:buFont typeface="Comic Sans MS"/>
              <a:buAutoNum type="alphaLcPeriod"/>
            </a:pPr>
            <a:r>
              <a:rPr lang="en" sz="1700">
                <a:solidFill>
                  <a:srgbClr val="FF9900"/>
                </a:solidFill>
                <a:latin typeface="Comic Sans MS"/>
                <a:ea typeface="Comic Sans MS"/>
                <a:cs typeface="Comic Sans MS"/>
                <a:sym typeface="Comic Sans MS"/>
              </a:rPr>
              <a:t>Bounce back from difficulty</a:t>
            </a:r>
            <a:endParaRPr sz="1700">
              <a:solidFill>
                <a:srgbClr val="FF9900"/>
              </a:solidFill>
              <a:latin typeface="Comic Sans MS"/>
              <a:ea typeface="Comic Sans MS"/>
              <a:cs typeface="Comic Sans MS"/>
              <a:sym typeface="Comic Sans MS"/>
            </a:endParaRPr>
          </a:p>
          <a:p>
            <a:pPr indent="0" lvl="0" marL="457200" rtl="0" algn="l">
              <a:spcBef>
                <a:spcPts val="0"/>
              </a:spcBef>
              <a:spcAft>
                <a:spcPts val="0"/>
              </a:spcAft>
              <a:buClr>
                <a:schemeClr val="dk1"/>
              </a:buClr>
              <a:buSzPts val="1100"/>
              <a:buFont typeface="Arial"/>
              <a:buNone/>
            </a:pPr>
            <a:r>
              <a:t/>
            </a:r>
            <a:endParaRPr sz="1700">
              <a:solidFill>
                <a:srgbClr val="FF9900"/>
              </a:solidFill>
              <a:latin typeface="Comic Sans MS"/>
              <a:ea typeface="Comic Sans MS"/>
              <a:cs typeface="Comic Sans MS"/>
              <a:sym typeface="Comic Sans MS"/>
            </a:endParaRPr>
          </a:p>
          <a:p>
            <a:pPr indent="-336550" lvl="0" marL="457200" rtl="0" algn="l">
              <a:spcBef>
                <a:spcPts val="0"/>
              </a:spcBef>
              <a:spcAft>
                <a:spcPts val="0"/>
              </a:spcAft>
              <a:buClr>
                <a:srgbClr val="FF9900"/>
              </a:buClr>
              <a:buSzPts val="1700"/>
              <a:buFont typeface="Comic Sans MS"/>
              <a:buAutoNum type="alphaLcPeriod"/>
            </a:pPr>
            <a:r>
              <a:rPr lang="en" sz="1700">
                <a:solidFill>
                  <a:srgbClr val="FF9900"/>
                </a:solidFill>
                <a:latin typeface="Comic Sans MS"/>
                <a:ea typeface="Comic Sans MS"/>
                <a:cs typeface="Comic Sans MS"/>
                <a:sym typeface="Comic Sans MS"/>
              </a:rPr>
              <a:t>Be good at everything</a:t>
            </a:r>
            <a:endParaRPr sz="1700">
              <a:solidFill>
                <a:srgbClr val="FF9900"/>
              </a:solidFill>
              <a:latin typeface="Comic Sans MS"/>
              <a:ea typeface="Comic Sans MS"/>
              <a:cs typeface="Comic Sans MS"/>
              <a:sym typeface="Comic Sans MS"/>
            </a:endParaRPr>
          </a:p>
          <a:p>
            <a:pPr indent="0" lvl="0" marL="457200" rtl="0" algn="l">
              <a:spcBef>
                <a:spcPts val="0"/>
              </a:spcBef>
              <a:spcAft>
                <a:spcPts val="0"/>
              </a:spcAft>
              <a:buClr>
                <a:schemeClr val="dk1"/>
              </a:buClr>
              <a:buSzPts val="1100"/>
              <a:buFont typeface="Arial"/>
              <a:buNone/>
            </a:pPr>
            <a:r>
              <a:t/>
            </a:r>
            <a:endParaRPr sz="1700">
              <a:solidFill>
                <a:srgbClr val="FF9900"/>
              </a:solidFill>
              <a:latin typeface="Comic Sans MS"/>
              <a:ea typeface="Comic Sans MS"/>
              <a:cs typeface="Comic Sans MS"/>
              <a:sym typeface="Comic Sans MS"/>
            </a:endParaRPr>
          </a:p>
          <a:p>
            <a:pPr indent="-336550" lvl="0" marL="457200" rtl="0" algn="l">
              <a:spcBef>
                <a:spcPts val="0"/>
              </a:spcBef>
              <a:spcAft>
                <a:spcPts val="0"/>
              </a:spcAft>
              <a:buClr>
                <a:srgbClr val="FF9900"/>
              </a:buClr>
              <a:buSzPts val="1700"/>
              <a:buFont typeface="Comic Sans MS"/>
              <a:buAutoNum type="alphaLcPeriod"/>
            </a:pPr>
            <a:r>
              <a:rPr lang="en" sz="1700">
                <a:solidFill>
                  <a:srgbClr val="FF9900"/>
                </a:solidFill>
                <a:latin typeface="Comic Sans MS"/>
                <a:ea typeface="Comic Sans MS"/>
                <a:cs typeface="Comic Sans MS"/>
                <a:sym typeface="Comic Sans MS"/>
              </a:rPr>
              <a:t>Be be outgoing and confident all the time</a:t>
            </a:r>
            <a:endParaRPr sz="1700">
              <a:solidFill>
                <a:srgbClr val="FF9900"/>
              </a:solidFill>
              <a:latin typeface="Comic Sans MS"/>
              <a:ea typeface="Comic Sans MS"/>
              <a:cs typeface="Comic Sans MS"/>
              <a:sym typeface="Comic Sans MS"/>
            </a:endParaRPr>
          </a:p>
          <a:p>
            <a:pPr indent="0" lvl="0" marL="457200" rtl="0" algn="l">
              <a:spcBef>
                <a:spcPts val="0"/>
              </a:spcBef>
              <a:spcAft>
                <a:spcPts val="0"/>
              </a:spcAft>
              <a:buClr>
                <a:schemeClr val="dk1"/>
              </a:buClr>
              <a:buSzPts val="1100"/>
              <a:buFont typeface="Arial"/>
              <a:buNone/>
            </a:pPr>
            <a:r>
              <a:t/>
            </a:r>
            <a:endParaRPr sz="1700">
              <a:solidFill>
                <a:srgbClr val="FF9900"/>
              </a:solidFill>
              <a:latin typeface="Comic Sans MS"/>
              <a:ea typeface="Comic Sans MS"/>
              <a:cs typeface="Comic Sans MS"/>
              <a:sym typeface="Comic Sans MS"/>
            </a:endParaRPr>
          </a:p>
          <a:p>
            <a:pPr indent="-336550" lvl="0" marL="457200" rtl="0" algn="l">
              <a:spcBef>
                <a:spcPts val="0"/>
              </a:spcBef>
              <a:spcAft>
                <a:spcPts val="0"/>
              </a:spcAft>
              <a:buClr>
                <a:srgbClr val="FF9900"/>
              </a:buClr>
              <a:buSzPts val="1700"/>
              <a:buFont typeface="Comic Sans MS"/>
              <a:buAutoNum type="alphaLcPeriod"/>
            </a:pPr>
            <a:r>
              <a:rPr lang="en" sz="1700">
                <a:solidFill>
                  <a:srgbClr val="FF9900"/>
                </a:solidFill>
                <a:latin typeface="Comic Sans MS"/>
                <a:ea typeface="Comic Sans MS"/>
                <a:cs typeface="Comic Sans MS"/>
                <a:sym typeface="Comic Sans MS"/>
              </a:rPr>
              <a:t>Not feel </a:t>
            </a:r>
            <a:r>
              <a:rPr lang="en" sz="1700">
                <a:solidFill>
                  <a:srgbClr val="FF9900"/>
                </a:solidFill>
                <a:latin typeface="Comic Sans MS"/>
                <a:ea typeface="Comic Sans MS"/>
                <a:cs typeface="Comic Sans MS"/>
                <a:sym typeface="Comic Sans MS"/>
              </a:rPr>
              <a:t>stressed</a:t>
            </a:r>
            <a:r>
              <a:rPr lang="en" sz="1700">
                <a:solidFill>
                  <a:srgbClr val="FF9900"/>
                </a:solidFill>
                <a:latin typeface="Comic Sans MS"/>
                <a:ea typeface="Comic Sans MS"/>
                <a:cs typeface="Comic Sans MS"/>
                <a:sym typeface="Comic Sans MS"/>
              </a:rPr>
              <a:t> or worried</a:t>
            </a:r>
            <a:endParaRPr sz="1700">
              <a:solidFill>
                <a:srgbClr val="FF9900"/>
              </a:solidFill>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Font typeface="Arial"/>
              <a:buNone/>
            </a:pPr>
            <a:r>
              <a:t/>
            </a:r>
            <a:endParaRPr b="1" sz="2000">
              <a:solidFill>
                <a:srgbClr val="00CACC"/>
              </a:solidFill>
            </a:endParaRPr>
          </a:p>
        </p:txBody>
      </p:sp>
      <p:pic>
        <p:nvPicPr>
          <p:cNvPr id="237" name="Google Shape;237;p38"/>
          <p:cNvPicPr preferRelativeResize="0"/>
          <p:nvPr/>
        </p:nvPicPr>
        <p:blipFill>
          <a:blip r:embed="rId3">
            <a:alphaModFix/>
          </a:blip>
          <a:stretch>
            <a:fillRect/>
          </a:stretch>
        </p:blipFill>
        <p:spPr>
          <a:xfrm>
            <a:off x="4931475" y="1857950"/>
            <a:ext cx="3569024" cy="1427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560">
                <a:solidFill>
                  <a:srgbClr val="6AA84F"/>
                </a:solidFill>
                <a:latin typeface="Comic Sans MS"/>
                <a:ea typeface="Comic Sans MS"/>
                <a:cs typeface="Comic Sans MS"/>
                <a:sym typeface="Comic Sans MS"/>
              </a:rPr>
              <a:t>The answer is…</a:t>
            </a:r>
            <a:endParaRPr sz="2560">
              <a:solidFill>
                <a:srgbClr val="6AA84F"/>
              </a:solidFill>
              <a:latin typeface="Comic Sans MS"/>
              <a:ea typeface="Comic Sans MS"/>
              <a:cs typeface="Comic Sans MS"/>
              <a:sym typeface="Comic Sans MS"/>
            </a:endParaRPr>
          </a:p>
          <a:p>
            <a:pPr indent="0" lvl="0" marL="0" rtl="0" algn="l">
              <a:spcBef>
                <a:spcPts val="0"/>
              </a:spcBef>
              <a:spcAft>
                <a:spcPts val="0"/>
              </a:spcAft>
              <a:buSzPts val="990"/>
              <a:buNone/>
            </a:pPr>
            <a:r>
              <a:t/>
            </a:r>
            <a:endParaRPr sz="2160"/>
          </a:p>
        </p:txBody>
      </p:sp>
      <p:sp>
        <p:nvSpPr>
          <p:cNvPr id="243" name="Google Shape;243;p39"/>
          <p:cNvSpPr txBox="1"/>
          <p:nvPr>
            <p:ph idx="1" type="body"/>
          </p:nvPr>
        </p:nvSpPr>
        <p:spPr>
          <a:xfrm>
            <a:off x="311700" y="1179550"/>
            <a:ext cx="4468200" cy="1309800"/>
          </a:xfrm>
          <a:prstGeom prst="rect">
            <a:avLst/>
          </a:prstGeom>
        </p:spPr>
        <p:txBody>
          <a:bodyPr anchorCtr="0" anchor="t" bIns="91425" lIns="91425" spcFirstLastPara="1" rIns="91425" wrap="square" tIns="91425">
            <a:normAutofit fontScale="62500" lnSpcReduction="10000"/>
          </a:bodyPr>
          <a:lstStyle/>
          <a:p>
            <a:pPr indent="0" lvl="0" marL="0" rtl="0" algn="l">
              <a:lnSpc>
                <a:spcPct val="150000"/>
              </a:lnSpc>
              <a:spcBef>
                <a:spcPts val="0"/>
              </a:spcBef>
              <a:spcAft>
                <a:spcPts val="0"/>
              </a:spcAft>
              <a:buNone/>
            </a:pPr>
            <a:r>
              <a:rPr b="1" lang="en" sz="2783">
                <a:solidFill>
                  <a:srgbClr val="93C47D"/>
                </a:solidFill>
                <a:latin typeface="Comic Sans MS"/>
                <a:ea typeface="Comic Sans MS"/>
                <a:cs typeface="Comic Sans MS"/>
                <a:sym typeface="Comic Sans MS"/>
              </a:rPr>
              <a:t>a</a:t>
            </a:r>
            <a:r>
              <a:rPr b="1" lang="en" sz="2783">
                <a:solidFill>
                  <a:srgbClr val="93C47D"/>
                </a:solidFill>
                <a:latin typeface="Comic Sans MS"/>
                <a:ea typeface="Comic Sans MS"/>
                <a:cs typeface="Comic Sans MS"/>
                <a:sym typeface="Comic Sans MS"/>
              </a:rPr>
              <a:t>. Your ability to bounce back</a:t>
            </a:r>
            <a:endParaRPr b="1" sz="2783">
              <a:solidFill>
                <a:srgbClr val="93C47D"/>
              </a:solidFill>
              <a:latin typeface="Comic Sans MS"/>
              <a:ea typeface="Comic Sans MS"/>
              <a:cs typeface="Comic Sans MS"/>
              <a:sym typeface="Comic Sans MS"/>
            </a:endParaRPr>
          </a:p>
          <a:p>
            <a:pPr indent="0" lvl="0" marL="0" rtl="0" algn="l">
              <a:lnSpc>
                <a:spcPct val="150000"/>
              </a:lnSpc>
              <a:spcBef>
                <a:spcPts val="1200"/>
              </a:spcBef>
              <a:spcAft>
                <a:spcPts val="0"/>
              </a:spcAft>
              <a:buNone/>
            </a:pPr>
            <a:r>
              <a:t/>
            </a:r>
            <a:endParaRPr sz="1500">
              <a:solidFill>
                <a:srgbClr val="6AA84F"/>
              </a:solidFill>
              <a:latin typeface="Comic Sans MS"/>
              <a:ea typeface="Comic Sans MS"/>
              <a:cs typeface="Comic Sans MS"/>
              <a:sym typeface="Comic Sans MS"/>
            </a:endParaRPr>
          </a:p>
          <a:p>
            <a:pPr indent="0" lvl="0" marL="0" rtl="0" algn="l">
              <a:spcBef>
                <a:spcPts val="0"/>
              </a:spcBef>
              <a:spcAft>
                <a:spcPts val="0"/>
              </a:spcAft>
              <a:buNone/>
            </a:pPr>
            <a:r>
              <a:t/>
            </a:r>
            <a:endParaRPr>
              <a:solidFill>
                <a:srgbClr val="6AA84F"/>
              </a:solidFill>
              <a:latin typeface="Comic Sans MS"/>
              <a:ea typeface="Comic Sans MS"/>
              <a:cs typeface="Comic Sans MS"/>
              <a:sym typeface="Comic Sans MS"/>
            </a:endParaRPr>
          </a:p>
          <a:p>
            <a:pPr indent="0" lvl="0" marL="0" rtl="0" algn="l">
              <a:spcBef>
                <a:spcPts val="1200"/>
              </a:spcBef>
              <a:spcAft>
                <a:spcPts val="1200"/>
              </a:spcAft>
              <a:buNone/>
            </a:pPr>
            <a:r>
              <a:t/>
            </a:r>
            <a:endParaRPr/>
          </a:p>
        </p:txBody>
      </p:sp>
      <p:sp>
        <p:nvSpPr>
          <p:cNvPr id="244" name="Google Shape;244;p39"/>
          <p:cNvSpPr txBox="1"/>
          <p:nvPr/>
        </p:nvSpPr>
        <p:spPr>
          <a:xfrm>
            <a:off x="311700" y="1991575"/>
            <a:ext cx="4200300" cy="2662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a:solidFill>
                  <a:srgbClr val="6AA84F"/>
                </a:solidFill>
                <a:latin typeface="Comic Sans MS"/>
                <a:ea typeface="Comic Sans MS"/>
                <a:cs typeface="Comic Sans MS"/>
                <a:sym typeface="Comic Sans MS"/>
              </a:rPr>
              <a:t>Some people think that resilient people don’t suffer stress, anxiety and emotional upset. </a:t>
            </a:r>
            <a:endParaRPr>
              <a:solidFill>
                <a:srgbClr val="6AA84F"/>
              </a:solidFill>
              <a:latin typeface="Comic Sans MS"/>
              <a:ea typeface="Comic Sans MS"/>
              <a:cs typeface="Comic Sans MS"/>
              <a:sym typeface="Comic Sans MS"/>
            </a:endParaRPr>
          </a:p>
          <a:p>
            <a:pPr indent="0" lvl="0" marL="0" rtl="0" algn="l">
              <a:lnSpc>
                <a:spcPct val="150000"/>
              </a:lnSpc>
              <a:spcBef>
                <a:spcPts val="0"/>
              </a:spcBef>
              <a:spcAft>
                <a:spcPts val="0"/>
              </a:spcAft>
              <a:buClr>
                <a:schemeClr val="dk1"/>
              </a:buClr>
              <a:buSzPts val="1100"/>
              <a:buFont typeface="Arial"/>
              <a:buNone/>
            </a:pPr>
            <a:r>
              <a:rPr b="1" lang="en">
                <a:solidFill>
                  <a:srgbClr val="6AA84F"/>
                </a:solidFill>
                <a:latin typeface="Comic Sans MS"/>
                <a:ea typeface="Comic Sans MS"/>
                <a:cs typeface="Comic Sans MS"/>
                <a:sym typeface="Comic Sans MS"/>
              </a:rPr>
              <a:t>This isn’t the case - we all experience positive and negative situations and emotions</a:t>
            </a:r>
            <a:r>
              <a:rPr lang="en">
                <a:solidFill>
                  <a:srgbClr val="6AA84F"/>
                </a:solidFill>
                <a:latin typeface="Comic Sans MS"/>
                <a:ea typeface="Comic Sans MS"/>
                <a:cs typeface="Comic Sans MS"/>
                <a:sym typeface="Comic Sans MS"/>
              </a:rPr>
              <a:t>. </a:t>
            </a:r>
            <a:endParaRPr>
              <a:solidFill>
                <a:srgbClr val="6AA84F"/>
              </a:solidFill>
              <a:latin typeface="Comic Sans MS"/>
              <a:ea typeface="Comic Sans MS"/>
              <a:cs typeface="Comic Sans MS"/>
              <a:sym typeface="Comic Sans MS"/>
            </a:endParaRPr>
          </a:p>
          <a:p>
            <a:pPr indent="0" lvl="0" marL="0" rtl="0" algn="l">
              <a:lnSpc>
                <a:spcPct val="150000"/>
              </a:lnSpc>
              <a:spcBef>
                <a:spcPts val="0"/>
              </a:spcBef>
              <a:spcAft>
                <a:spcPts val="0"/>
              </a:spcAft>
              <a:buClr>
                <a:schemeClr val="dk1"/>
              </a:buClr>
              <a:buSzPts val="1100"/>
              <a:buFont typeface="Arial"/>
              <a:buNone/>
            </a:pPr>
            <a:r>
              <a:t/>
            </a:r>
            <a:endParaRPr>
              <a:solidFill>
                <a:srgbClr val="6AA84F"/>
              </a:solidFill>
              <a:latin typeface="Comic Sans MS"/>
              <a:ea typeface="Comic Sans MS"/>
              <a:cs typeface="Comic Sans MS"/>
              <a:sym typeface="Comic Sans MS"/>
            </a:endParaRPr>
          </a:p>
          <a:p>
            <a:pPr indent="0" lvl="0" marL="0" rtl="0" algn="l">
              <a:lnSpc>
                <a:spcPct val="150000"/>
              </a:lnSpc>
              <a:spcBef>
                <a:spcPts val="0"/>
              </a:spcBef>
              <a:spcAft>
                <a:spcPts val="0"/>
              </a:spcAft>
              <a:buNone/>
            </a:pPr>
            <a:r>
              <a:rPr lang="en">
                <a:solidFill>
                  <a:srgbClr val="6AA84F"/>
                </a:solidFill>
                <a:latin typeface="Comic Sans MS"/>
                <a:ea typeface="Comic Sans MS"/>
                <a:cs typeface="Comic Sans MS"/>
                <a:sym typeface="Comic Sans MS"/>
              </a:rPr>
              <a:t>Resilience is about </a:t>
            </a:r>
            <a:r>
              <a:rPr b="1" lang="en">
                <a:solidFill>
                  <a:srgbClr val="6AA84F"/>
                </a:solidFill>
                <a:latin typeface="Comic Sans MS"/>
                <a:ea typeface="Comic Sans MS"/>
                <a:cs typeface="Comic Sans MS"/>
                <a:sym typeface="Comic Sans MS"/>
              </a:rPr>
              <a:t>HOW</a:t>
            </a:r>
            <a:r>
              <a:rPr lang="en">
                <a:solidFill>
                  <a:srgbClr val="6AA84F"/>
                </a:solidFill>
                <a:latin typeface="Comic Sans MS"/>
                <a:ea typeface="Comic Sans MS"/>
                <a:cs typeface="Comic Sans MS"/>
                <a:sym typeface="Comic Sans MS"/>
              </a:rPr>
              <a:t> you work through that problem or difficulty and how you </a:t>
            </a:r>
            <a:r>
              <a:rPr b="1" lang="en">
                <a:solidFill>
                  <a:srgbClr val="6AA84F"/>
                </a:solidFill>
                <a:latin typeface="Comic Sans MS"/>
                <a:ea typeface="Comic Sans MS"/>
                <a:cs typeface="Comic Sans MS"/>
                <a:sym typeface="Comic Sans MS"/>
              </a:rPr>
              <a:t>MOVE ON</a:t>
            </a:r>
            <a:r>
              <a:rPr lang="en">
                <a:solidFill>
                  <a:srgbClr val="6AA84F"/>
                </a:solidFill>
                <a:latin typeface="Comic Sans MS"/>
                <a:ea typeface="Comic Sans MS"/>
                <a:cs typeface="Comic Sans MS"/>
                <a:sym typeface="Comic Sans MS"/>
              </a:rPr>
              <a:t> from it</a:t>
            </a:r>
            <a:endParaRPr/>
          </a:p>
        </p:txBody>
      </p:sp>
      <p:pic>
        <p:nvPicPr>
          <p:cNvPr id="245" name="Google Shape;245;p39"/>
          <p:cNvPicPr preferRelativeResize="0"/>
          <p:nvPr/>
        </p:nvPicPr>
        <p:blipFill>
          <a:blip r:embed="rId3">
            <a:alphaModFix/>
          </a:blip>
          <a:stretch>
            <a:fillRect/>
          </a:stretch>
        </p:blipFill>
        <p:spPr>
          <a:xfrm>
            <a:off x="4904050" y="1136925"/>
            <a:ext cx="3971052" cy="30006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0"/>
          <p:cNvSpPr txBox="1"/>
          <p:nvPr>
            <p:ph type="title"/>
          </p:nvPr>
        </p:nvSpPr>
        <p:spPr>
          <a:xfrm>
            <a:off x="311700" y="555600"/>
            <a:ext cx="3827700" cy="1217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Font typeface="Arial"/>
              <a:buNone/>
            </a:pPr>
            <a:r>
              <a:rPr b="1" lang="en" sz="2100">
                <a:solidFill>
                  <a:srgbClr val="FF9900"/>
                </a:solidFill>
                <a:latin typeface="Comic Sans MS"/>
                <a:ea typeface="Comic Sans MS"/>
                <a:cs typeface="Comic Sans MS"/>
                <a:sym typeface="Comic Sans MS"/>
              </a:rPr>
              <a:t>Question 2: Resilience can be trained like a muscle?</a:t>
            </a:r>
            <a:endParaRPr b="1" sz="2000">
              <a:solidFill>
                <a:srgbClr val="FF9900"/>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251" name="Google Shape;251;p40"/>
          <p:cNvSpPr txBox="1"/>
          <p:nvPr>
            <p:ph idx="1" type="body"/>
          </p:nvPr>
        </p:nvSpPr>
        <p:spPr>
          <a:xfrm>
            <a:off x="311700" y="2297275"/>
            <a:ext cx="3827700" cy="11265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Clr>
                <a:schemeClr val="dk1"/>
              </a:buClr>
              <a:buSzPts val="1100"/>
              <a:buFont typeface="Arial"/>
              <a:buNone/>
            </a:pPr>
            <a:r>
              <a:rPr lang="en" sz="2500">
                <a:solidFill>
                  <a:srgbClr val="FF9900"/>
                </a:solidFill>
                <a:latin typeface="Comic Sans MS"/>
                <a:ea typeface="Comic Sans MS"/>
                <a:cs typeface="Comic Sans MS"/>
                <a:sym typeface="Comic Sans MS"/>
              </a:rPr>
              <a:t>True or False</a:t>
            </a:r>
            <a:endParaRPr sz="2500">
              <a:solidFill>
                <a:srgbClr val="FF9900"/>
              </a:solidFill>
              <a:latin typeface="Comic Sans MS"/>
              <a:ea typeface="Comic Sans MS"/>
              <a:cs typeface="Comic Sans MS"/>
              <a:sym typeface="Comic Sans MS"/>
            </a:endParaRPr>
          </a:p>
          <a:p>
            <a:pPr indent="0" lvl="0" marL="0" rtl="0" algn="l">
              <a:spcBef>
                <a:spcPts val="0"/>
              </a:spcBef>
              <a:spcAft>
                <a:spcPts val="1200"/>
              </a:spcAft>
              <a:buNone/>
            </a:pPr>
            <a:r>
              <a:t/>
            </a:r>
            <a:endParaRPr/>
          </a:p>
        </p:txBody>
      </p:sp>
      <p:pic>
        <p:nvPicPr>
          <p:cNvPr id="252" name="Google Shape;252;p40"/>
          <p:cNvPicPr preferRelativeResize="0"/>
          <p:nvPr/>
        </p:nvPicPr>
        <p:blipFill>
          <a:blip r:embed="rId3">
            <a:alphaModFix/>
          </a:blip>
          <a:stretch>
            <a:fillRect/>
          </a:stretch>
        </p:blipFill>
        <p:spPr>
          <a:xfrm>
            <a:off x="5631600" y="1545450"/>
            <a:ext cx="2325699" cy="2325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500">
                <a:solidFill>
                  <a:srgbClr val="6AA84F"/>
                </a:solidFill>
                <a:latin typeface="Comic Sans MS"/>
                <a:ea typeface="Comic Sans MS"/>
                <a:cs typeface="Comic Sans MS"/>
                <a:sym typeface="Comic Sans MS"/>
              </a:rPr>
              <a:t>The answer is…</a:t>
            </a:r>
            <a:endParaRPr sz="2500">
              <a:solidFill>
                <a:srgbClr val="6AA84F"/>
              </a:solidFill>
              <a:latin typeface="Comic Sans MS"/>
              <a:ea typeface="Comic Sans MS"/>
              <a:cs typeface="Comic Sans MS"/>
              <a:sym typeface="Comic Sans MS"/>
            </a:endParaRPr>
          </a:p>
        </p:txBody>
      </p:sp>
      <p:sp>
        <p:nvSpPr>
          <p:cNvPr id="258" name="Google Shape;258;p41"/>
          <p:cNvSpPr txBox="1"/>
          <p:nvPr>
            <p:ph idx="1" type="body"/>
          </p:nvPr>
        </p:nvSpPr>
        <p:spPr>
          <a:xfrm>
            <a:off x="311700" y="2445675"/>
            <a:ext cx="3810300" cy="1791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t/>
            </a:r>
            <a:endParaRPr sz="600">
              <a:solidFill>
                <a:srgbClr val="6AA84F"/>
              </a:solidFill>
              <a:latin typeface="Comic Sans MS"/>
              <a:ea typeface="Comic Sans MS"/>
              <a:cs typeface="Comic Sans MS"/>
              <a:sym typeface="Comic Sans MS"/>
            </a:endParaRPr>
          </a:p>
          <a:p>
            <a:pPr indent="0" lvl="0" marL="0" rtl="0" algn="l">
              <a:lnSpc>
                <a:spcPct val="130000"/>
              </a:lnSpc>
              <a:spcBef>
                <a:spcPts val="1200"/>
              </a:spcBef>
              <a:spcAft>
                <a:spcPts val="0"/>
              </a:spcAft>
              <a:buClr>
                <a:schemeClr val="dk1"/>
              </a:buClr>
              <a:buSzPts val="275"/>
              <a:buFont typeface="Arial"/>
              <a:buNone/>
            </a:pPr>
            <a:r>
              <a:rPr lang="en" sz="1440">
                <a:solidFill>
                  <a:srgbClr val="6AA84F"/>
                </a:solidFill>
                <a:latin typeface="Comic Sans MS"/>
                <a:ea typeface="Comic Sans MS"/>
                <a:cs typeface="Comic Sans MS"/>
                <a:sym typeface="Comic Sans MS"/>
              </a:rPr>
              <a:t>Resilience isn’t something we’re born with, we build and develop resilience throughout our lives.</a:t>
            </a:r>
            <a:endParaRPr sz="1440">
              <a:solidFill>
                <a:srgbClr val="6AA84F"/>
              </a:solidFill>
              <a:latin typeface="Comic Sans MS"/>
              <a:ea typeface="Comic Sans MS"/>
              <a:cs typeface="Comic Sans MS"/>
              <a:sym typeface="Comic Sans MS"/>
            </a:endParaRPr>
          </a:p>
          <a:p>
            <a:pPr indent="0" lvl="0" marL="0" rtl="0" algn="l">
              <a:lnSpc>
                <a:spcPct val="130000"/>
              </a:lnSpc>
              <a:spcBef>
                <a:spcPts val="0"/>
              </a:spcBef>
              <a:spcAft>
                <a:spcPts val="0"/>
              </a:spcAft>
              <a:buClr>
                <a:schemeClr val="dk1"/>
              </a:buClr>
              <a:buSzPts val="275"/>
              <a:buFont typeface="Arial"/>
              <a:buNone/>
            </a:pPr>
            <a:r>
              <a:rPr lang="en" sz="1440">
                <a:solidFill>
                  <a:srgbClr val="6AA84F"/>
                </a:solidFill>
                <a:latin typeface="Comic Sans MS"/>
                <a:ea typeface="Comic Sans MS"/>
                <a:cs typeface="Comic Sans MS"/>
                <a:sym typeface="Comic Sans MS"/>
              </a:rPr>
              <a:t>Resilience is like a muscle if we train it - it will get stronger.</a:t>
            </a:r>
            <a:endParaRPr sz="1440">
              <a:solidFill>
                <a:srgbClr val="6AA84F"/>
              </a:solidFill>
              <a:latin typeface="Comic Sans MS"/>
              <a:ea typeface="Comic Sans MS"/>
              <a:cs typeface="Comic Sans MS"/>
              <a:sym typeface="Comic Sans MS"/>
            </a:endParaRPr>
          </a:p>
          <a:p>
            <a:pPr indent="0" lvl="0" marL="457200" rtl="0" algn="l">
              <a:lnSpc>
                <a:spcPct val="130000"/>
              </a:lnSpc>
              <a:spcBef>
                <a:spcPts val="0"/>
              </a:spcBef>
              <a:spcAft>
                <a:spcPts val="0"/>
              </a:spcAft>
              <a:buClr>
                <a:schemeClr val="dk1"/>
              </a:buClr>
              <a:buSzPts val="275"/>
              <a:buFont typeface="Arial"/>
              <a:buNone/>
            </a:pPr>
            <a:r>
              <a:t/>
            </a:r>
            <a:endParaRPr sz="1340">
              <a:solidFill>
                <a:srgbClr val="6AA84F"/>
              </a:solidFill>
              <a:latin typeface="Comic Sans MS"/>
              <a:ea typeface="Comic Sans MS"/>
              <a:cs typeface="Comic Sans MS"/>
              <a:sym typeface="Comic Sans MS"/>
            </a:endParaRPr>
          </a:p>
          <a:p>
            <a:pPr indent="0" lvl="0" marL="0" rtl="0" algn="l">
              <a:lnSpc>
                <a:spcPct val="95000"/>
              </a:lnSpc>
              <a:spcBef>
                <a:spcPts val="0"/>
              </a:spcBef>
              <a:spcAft>
                <a:spcPts val="0"/>
              </a:spcAft>
              <a:buSzPts val="275"/>
              <a:buNone/>
            </a:pPr>
            <a:r>
              <a:t/>
            </a:r>
            <a:endParaRPr sz="600">
              <a:solidFill>
                <a:srgbClr val="6AA84F"/>
              </a:solidFill>
              <a:latin typeface="Comic Sans MS"/>
              <a:ea typeface="Comic Sans MS"/>
              <a:cs typeface="Comic Sans MS"/>
              <a:sym typeface="Comic Sans MS"/>
            </a:endParaRPr>
          </a:p>
          <a:p>
            <a:pPr indent="0" lvl="0" marL="0" rtl="0" algn="l">
              <a:lnSpc>
                <a:spcPct val="95000"/>
              </a:lnSpc>
              <a:spcBef>
                <a:spcPts val="1200"/>
              </a:spcBef>
              <a:spcAft>
                <a:spcPts val="1200"/>
              </a:spcAft>
              <a:buSzPts val="275"/>
              <a:buNone/>
            </a:pPr>
            <a:r>
              <a:t/>
            </a:r>
            <a:endParaRPr sz="600">
              <a:solidFill>
                <a:srgbClr val="6AA84F"/>
              </a:solidFill>
              <a:latin typeface="Comic Sans MS"/>
              <a:ea typeface="Comic Sans MS"/>
              <a:cs typeface="Comic Sans MS"/>
              <a:sym typeface="Comic Sans MS"/>
            </a:endParaRPr>
          </a:p>
        </p:txBody>
      </p:sp>
      <p:sp>
        <p:nvSpPr>
          <p:cNvPr id="259" name="Google Shape;259;p41"/>
          <p:cNvSpPr txBox="1"/>
          <p:nvPr/>
        </p:nvSpPr>
        <p:spPr>
          <a:xfrm>
            <a:off x="311700" y="183780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AA84F"/>
                </a:solidFill>
                <a:latin typeface="Comic Sans MS"/>
                <a:ea typeface="Comic Sans MS"/>
                <a:cs typeface="Comic Sans MS"/>
                <a:sym typeface="Comic Sans MS"/>
              </a:rPr>
              <a:t>True!</a:t>
            </a:r>
            <a:endParaRPr sz="1100"/>
          </a:p>
        </p:txBody>
      </p:sp>
      <p:pic>
        <p:nvPicPr>
          <p:cNvPr id="260" name="Google Shape;260;p41"/>
          <p:cNvPicPr preferRelativeResize="0"/>
          <p:nvPr/>
        </p:nvPicPr>
        <p:blipFill>
          <a:blip r:embed="rId3">
            <a:alphaModFix/>
          </a:blip>
          <a:stretch>
            <a:fillRect/>
          </a:stretch>
        </p:blipFill>
        <p:spPr>
          <a:xfrm>
            <a:off x="4681675" y="1732658"/>
            <a:ext cx="4055101" cy="22798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1807950" y="1186900"/>
            <a:ext cx="5528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5120">
                <a:solidFill>
                  <a:srgbClr val="FF9900"/>
                </a:solidFill>
                <a:latin typeface="Comic Sans MS"/>
                <a:ea typeface="Comic Sans MS"/>
                <a:cs typeface="Comic Sans MS"/>
                <a:sym typeface="Comic Sans MS"/>
              </a:rPr>
              <a:t>Section 1: Healthy and Happy!</a:t>
            </a:r>
            <a:endParaRPr b="1" sz="5120">
              <a:solidFill>
                <a:srgbClr val="FF9900"/>
              </a:solidFill>
              <a:latin typeface="Comic Sans MS"/>
              <a:ea typeface="Comic Sans MS"/>
              <a:cs typeface="Comic Sans MS"/>
              <a:sym typeface="Comic Sans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2"/>
          <p:cNvSpPr txBox="1"/>
          <p:nvPr>
            <p:ph type="title"/>
          </p:nvPr>
        </p:nvSpPr>
        <p:spPr>
          <a:xfrm>
            <a:off x="311700" y="555600"/>
            <a:ext cx="4072200" cy="1383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ct val="52380"/>
              <a:buFont typeface="Arial"/>
              <a:buNone/>
            </a:pPr>
            <a:r>
              <a:rPr b="1" lang="en" sz="2100">
                <a:solidFill>
                  <a:srgbClr val="FF9900"/>
                </a:solidFill>
                <a:latin typeface="Comic Sans MS"/>
                <a:ea typeface="Comic Sans MS"/>
                <a:cs typeface="Comic Sans MS"/>
                <a:sym typeface="Comic Sans MS"/>
              </a:rPr>
              <a:t>Question 3: Which of the following helps grow a positive mindset?</a:t>
            </a:r>
            <a:endParaRPr b="1" sz="2000">
              <a:solidFill>
                <a:srgbClr val="FF9900"/>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266" name="Google Shape;266;p42"/>
          <p:cNvSpPr txBox="1"/>
          <p:nvPr>
            <p:ph idx="1" type="body"/>
          </p:nvPr>
        </p:nvSpPr>
        <p:spPr>
          <a:xfrm>
            <a:off x="311700" y="2253575"/>
            <a:ext cx="3723000" cy="2315400"/>
          </a:xfrm>
          <a:prstGeom prst="rect">
            <a:avLst/>
          </a:prstGeom>
        </p:spPr>
        <p:txBody>
          <a:bodyPr anchorCtr="0" anchor="t" bIns="91425" lIns="91425" spcFirstLastPara="1" rIns="91425" wrap="square" tIns="91425">
            <a:normAutofit/>
          </a:bodyPr>
          <a:lstStyle/>
          <a:p>
            <a:pPr indent="-323850" lvl="0" marL="457200" rtl="0" algn="l">
              <a:lnSpc>
                <a:spcPct val="150000"/>
              </a:lnSpc>
              <a:spcBef>
                <a:spcPts val="0"/>
              </a:spcBef>
              <a:spcAft>
                <a:spcPts val="0"/>
              </a:spcAft>
              <a:buClr>
                <a:srgbClr val="FF9900"/>
              </a:buClr>
              <a:buSzPts val="1500"/>
              <a:buFont typeface="Comic Sans MS"/>
              <a:buAutoNum type="alphaLcPeriod"/>
            </a:pPr>
            <a:r>
              <a:rPr lang="en" sz="1500">
                <a:solidFill>
                  <a:srgbClr val="FF9900"/>
                </a:solidFill>
                <a:latin typeface="Comic Sans MS"/>
                <a:ea typeface="Comic Sans MS"/>
                <a:cs typeface="Comic Sans MS"/>
                <a:sym typeface="Comic Sans MS"/>
              </a:rPr>
              <a:t>Giving up when things get tricky</a:t>
            </a:r>
            <a:endParaRPr sz="1500">
              <a:solidFill>
                <a:srgbClr val="FF9900"/>
              </a:solidFill>
              <a:latin typeface="Comic Sans MS"/>
              <a:ea typeface="Comic Sans MS"/>
              <a:cs typeface="Comic Sans MS"/>
              <a:sym typeface="Comic Sans MS"/>
            </a:endParaRPr>
          </a:p>
          <a:p>
            <a:pPr indent="-323850" lvl="0" marL="457200" rtl="0" algn="l">
              <a:lnSpc>
                <a:spcPct val="150000"/>
              </a:lnSpc>
              <a:spcBef>
                <a:spcPts val="0"/>
              </a:spcBef>
              <a:spcAft>
                <a:spcPts val="0"/>
              </a:spcAft>
              <a:buClr>
                <a:srgbClr val="FF9900"/>
              </a:buClr>
              <a:buSzPts val="1500"/>
              <a:buFont typeface="Comic Sans MS"/>
              <a:buAutoNum type="alphaLcPeriod"/>
            </a:pPr>
            <a:r>
              <a:rPr lang="en" sz="1500">
                <a:solidFill>
                  <a:srgbClr val="FF9900"/>
                </a:solidFill>
                <a:latin typeface="Comic Sans MS"/>
                <a:ea typeface="Comic Sans MS"/>
                <a:cs typeface="Comic Sans MS"/>
                <a:sym typeface="Comic Sans MS"/>
              </a:rPr>
              <a:t>Not trying your best</a:t>
            </a:r>
            <a:endParaRPr sz="1500">
              <a:solidFill>
                <a:srgbClr val="FF9900"/>
              </a:solidFill>
              <a:latin typeface="Comic Sans MS"/>
              <a:ea typeface="Comic Sans MS"/>
              <a:cs typeface="Comic Sans MS"/>
              <a:sym typeface="Comic Sans MS"/>
            </a:endParaRPr>
          </a:p>
          <a:p>
            <a:pPr indent="-323850" lvl="0" marL="457200" rtl="0" algn="l">
              <a:lnSpc>
                <a:spcPct val="150000"/>
              </a:lnSpc>
              <a:spcBef>
                <a:spcPts val="0"/>
              </a:spcBef>
              <a:spcAft>
                <a:spcPts val="0"/>
              </a:spcAft>
              <a:buClr>
                <a:srgbClr val="FF9900"/>
              </a:buClr>
              <a:buSzPts val="1500"/>
              <a:buFont typeface="Comic Sans MS"/>
              <a:buAutoNum type="alphaLcPeriod"/>
            </a:pPr>
            <a:r>
              <a:rPr lang="en" sz="1500">
                <a:solidFill>
                  <a:srgbClr val="FF9900"/>
                </a:solidFill>
                <a:latin typeface="Comic Sans MS"/>
                <a:ea typeface="Comic Sans MS"/>
                <a:cs typeface="Comic Sans MS"/>
                <a:sym typeface="Comic Sans MS"/>
              </a:rPr>
              <a:t>Learning from mistakes</a:t>
            </a:r>
            <a:endParaRPr sz="1500">
              <a:solidFill>
                <a:srgbClr val="FF9900"/>
              </a:solidFill>
              <a:latin typeface="Comic Sans MS"/>
              <a:ea typeface="Comic Sans MS"/>
              <a:cs typeface="Comic Sans MS"/>
              <a:sym typeface="Comic Sans MS"/>
            </a:endParaRPr>
          </a:p>
        </p:txBody>
      </p:sp>
      <p:pic>
        <p:nvPicPr>
          <p:cNvPr id="267" name="Google Shape;267;p42"/>
          <p:cNvPicPr preferRelativeResize="0"/>
          <p:nvPr/>
        </p:nvPicPr>
        <p:blipFill>
          <a:blip r:embed="rId3">
            <a:alphaModFix/>
          </a:blip>
          <a:stretch>
            <a:fillRect/>
          </a:stretch>
        </p:blipFill>
        <p:spPr>
          <a:xfrm>
            <a:off x="4572000" y="1475475"/>
            <a:ext cx="3881024" cy="2588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3"/>
          <p:cNvSpPr txBox="1"/>
          <p:nvPr>
            <p:ph type="title"/>
          </p:nvPr>
        </p:nvSpPr>
        <p:spPr>
          <a:xfrm>
            <a:off x="311700" y="33727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6AA84F"/>
                </a:solidFill>
                <a:latin typeface="Comic Sans MS"/>
                <a:ea typeface="Comic Sans MS"/>
                <a:cs typeface="Comic Sans MS"/>
                <a:sym typeface="Comic Sans MS"/>
              </a:rPr>
              <a:t>The answer is…</a:t>
            </a:r>
            <a:endParaRPr>
              <a:solidFill>
                <a:srgbClr val="6AA84F"/>
              </a:solidFill>
              <a:latin typeface="Comic Sans MS"/>
              <a:ea typeface="Comic Sans MS"/>
              <a:cs typeface="Comic Sans MS"/>
              <a:sym typeface="Comic Sans MS"/>
            </a:endParaRPr>
          </a:p>
        </p:txBody>
      </p:sp>
      <p:sp>
        <p:nvSpPr>
          <p:cNvPr id="273" name="Google Shape;273;p43"/>
          <p:cNvSpPr txBox="1"/>
          <p:nvPr>
            <p:ph idx="1" type="body"/>
          </p:nvPr>
        </p:nvSpPr>
        <p:spPr>
          <a:xfrm>
            <a:off x="311700" y="2393300"/>
            <a:ext cx="3539400" cy="25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6AA84F"/>
                </a:solidFill>
                <a:latin typeface="Comic Sans MS"/>
                <a:ea typeface="Comic Sans MS"/>
                <a:cs typeface="Comic Sans MS"/>
                <a:sym typeface="Comic Sans MS"/>
              </a:rPr>
              <a:t>Having a positive mindset means that every situation helps us learn and grow.</a:t>
            </a:r>
            <a:r>
              <a:rPr lang="en" sz="1400">
                <a:solidFill>
                  <a:srgbClr val="6AA84F"/>
                </a:solidFill>
                <a:latin typeface="Comic Sans MS"/>
                <a:ea typeface="Comic Sans MS"/>
                <a:cs typeface="Comic Sans MS"/>
                <a:sym typeface="Comic Sans MS"/>
              </a:rPr>
              <a:t> Things may seem difficult at first, but we can learn from mistakes or things that didn’t work so well, and use these skills in the future.</a:t>
            </a:r>
            <a:endParaRPr sz="1400">
              <a:solidFill>
                <a:srgbClr val="6AA84F"/>
              </a:solidFill>
              <a:latin typeface="Comic Sans MS"/>
              <a:ea typeface="Comic Sans MS"/>
              <a:cs typeface="Comic Sans MS"/>
              <a:sym typeface="Comic Sans MS"/>
            </a:endParaRPr>
          </a:p>
          <a:p>
            <a:pPr indent="0" lvl="0" marL="0" rtl="0" algn="l">
              <a:spcBef>
                <a:spcPts val="1200"/>
              </a:spcBef>
              <a:spcAft>
                <a:spcPts val="1200"/>
              </a:spcAft>
              <a:buNone/>
            </a:pPr>
            <a:r>
              <a:rPr b="1" lang="en" sz="1400">
                <a:solidFill>
                  <a:srgbClr val="6AA84F"/>
                </a:solidFill>
                <a:latin typeface="Comic Sans MS"/>
                <a:ea typeface="Comic Sans MS"/>
                <a:cs typeface="Comic Sans MS"/>
                <a:sym typeface="Comic Sans MS"/>
              </a:rPr>
              <a:t>People who have good levels of resilience are SELF-AWARE and they take care of themselves</a:t>
            </a:r>
            <a:endParaRPr b="1" sz="1400">
              <a:solidFill>
                <a:srgbClr val="6AA84F"/>
              </a:solidFill>
              <a:latin typeface="Comic Sans MS"/>
              <a:ea typeface="Comic Sans MS"/>
              <a:cs typeface="Comic Sans MS"/>
              <a:sym typeface="Comic Sans MS"/>
            </a:endParaRPr>
          </a:p>
        </p:txBody>
      </p:sp>
      <p:pic>
        <p:nvPicPr>
          <p:cNvPr id="274" name="Google Shape;274;p43"/>
          <p:cNvPicPr preferRelativeResize="0"/>
          <p:nvPr/>
        </p:nvPicPr>
        <p:blipFill rotWithShape="1">
          <a:blip r:embed="rId3">
            <a:alphaModFix/>
          </a:blip>
          <a:srcRect b="13538" l="13064" r="13947" t="13319"/>
          <a:stretch/>
        </p:blipFill>
        <p:spPr>
          <a:xfrm>
            <a:off x="4139400" y="100125"/>
            <a:ext cx="4746752" cy="4923100"/>
          </a:xfrm>
          <a:prstGeom prst="rect">
            <a:avLst/>
          </a:prstGeom>
          <a:noFill/>
          <a:ln>
            <a:noFill/>
          </a:ln>
        </p:spPr>
      </p:pic>
      <p:sp>
        <p:nvSpPr>
          <p:cNvPr id="275" name="Google Shape;275;p43"/>
          <p:cNvSpPr txBox="1"/>
          <p:nvPr/>
        </p:nvSpPr>
        <p:spPr>
          <a:xfrm>
            <a:off x="567775" y="1572450"/>
            <a:ext cx="28467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lang="en" sz="1600">
                <a:solidFill>
                  <a:srgbClr val="6AA84F"/>
                </a:solidFill>
                <a:latin typeface="Comic Sans MS"/>
                <a:ea typeface="Comic Sans MS"/>
                <a:cs typeface="Comic Sans MS"/>
                <a:sym typeface="Comic Sans MS"/>
              </a:rPr>
              <a:t>C. learning from mistakes</a:t>
            </a:r>
            <a:endParaRPr sz="1800">
              <a:solidFill>
                <a:srgbClr val="6AA84F"/>
              </a:solidFill>
              <a:latin typeface="Comic Sans MS"/>
              <a:ea typeface="Comic Sans MS"/>
              <a:cs typeface="Comic Sans MS"/>
              <a:sym typeface="Comic Sans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79" name="Shape 279"/>
        <p:cNvGrpSpPr/>
        <p:nvPr/>
      </p:nvGrpSpPr>
      <p:grpSpPr>
        <a:xfrm>
          <a:off x="0" y="0"/>
          <a:ext cx="0" cy="0"/>
          <a:chOff x="0" y="0"/>
          <a:chExt cx="0" cy="0"/>
        </a:xfrm>
      </p:grpSpPr>
      <p:sp>
        <p:nvSpPr>
          <p:cNvPr id="280" name="Google Shape;280;p44"/>
          <p:cNvSpPr/>
          <p:nvPr/>
        </p:nvSpPr>
        <p:spPr>
          <a:xfrm>
            <a:off x="0" y="0"/>
            <a:ext cx="9144000" cy="5143500"/>
          </a:xfrm>
          <a:prstGeom prst="rect">
            <a:avLst/>
          </a:prstGeom>
          <a:solidFill>
            <a:srgbClr val="FFF2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1" name="Google Shape;281;p44"/>
          <p:cNvSpPr txBox="1"/>
          <p:nvPr/>
        </p:nvSpPr>
        <p:spPr>
          <a:xfrm>
            <a:off x="3497300" y="1897525"/>
            <a:ext cx="5580900" cy="3113100"/>
          </a:xfrm>
          <a:prstGeom prst="rect">
            <a:avLst/>
          </a:prstGeom>
          <a:noFill/>
          <a:ln>
            <a:noFill/>
          </a:ln>
        </p:spPr>
        <p:txBody>
          <a:bodyPr anchorCtr="0" anchor="ctr" bIns="0" lIns="540000" spcFirstLastPara="1" rIns="540000" wrap="square" tIns="0">
            <a:noAutofit/>
          </a:bodyPr>
          <a:lstStyle/>
          <a:p>
            <a:pPr indent="0" lvl="0" marL="0" rtl="0" algn="l">
              <a:lnSpc>
                <a:spcPct val="100000"/>
              </a:lnSpc>
              <a:spcBef>
                <a:spcPts val="1400"/>
              </a:spcBef>
              <a:spcAft>
                <a:spcPts val="0"/>
              </a:spcAft>
              <a:buNone/>
            </a:pPr>
            <a:r>
              <a:rPr lang="en" sz="1800">
                <a:solidFill>
                  <a:srgbClr val="FF9900"/>
                </a:solidFill>
                <a:latin typeface="Comic Sans MS"/>
                <a:ea typeface="Comic Sans MS"/>
                <a:cs typeface="Comic Sans MS"/>
                <a:sym typeface="Comic Sans MS"/>
              </a:rPr>
              <a:t>a. Look for ways to adapt, be flexible and starting a new routine to feel more productive.</a:t>
            </a:r>
            <a:endParaRPr sz="1800">
              <a:solidFill>
                <a:srgbClr val="FF9900"/>
              </a:solidFill>
              <a:latin typeface="Comic Sans MS"/>
              <a:ea typeface="Comic Sans MS"/>
              <a:cs typeface="Comic Sans MS"/>
              <a:sym typeface="Comic Sans MS"/>
            </a:endParaRPr>
          </a:p>
          <a:p>
            <a:pPr indent="0" lvl="0" marL="0" rtl="0" algn="l">
              <a:lnSpc>
                <a:spcPct val="100000"/>
              </a:lnSpc>
              <a:spcBef>
                <a:spcPts val="1400"/>
              </a:spcBef>
              <a:spcAft>
                <a:spcPts val="0"/>
              </a:spcAft>
              <a:buNone/>
            </a:pPr>
            <a:r>
              <a:rPr lang="en" sz="1800">
                <a:solidFill>
                  <a:srgbClr val="FF9900"/>
                </a:solidFill>
                <a:latin typeface="Comic Sans MS"/>
                <a:ea typeface="Comic Sans MS"/>
                <a:cs typeface="Comic Sans MS"/>
                <a:sym typeface="Comic Sans MS"/>
              </a:rPr>
              <a:t>b. Remind yourself  to take time to do the things you like!</a:t>
            </a:r>
            <a:endParaRPr sz="1800">
              <a:solidFill>
                <a:srgbClr val="FF9900"/>
              </a:solidFill>
              <a:latin typeface="Comic Sans MS"/>
              <a:ea typeface="Comic Sans MS"/>
              <a:cs typeface="Comic Sans MS"/>
              <a:sym typeface="Comic Sans MS"/>
            </a:endParaRPr>
          </a:p>
          <a:p>
            <a:pPr indent="0" lvl="0" marL="0" rtl="0" algn="l">
              <a:lnSpc>
                <a:spcPct val="100000"/>
              </a:lnSpc>
              <a:spcBef>
                <a:spcPts val="1400"/>
              </a:spcBef>
              <a:spcAft>
                <a:spcPts val="0"/>
              </a:spcAft>
              <a:buNone/>
            </a:pPr>
            <a:r>
              <a:rPr lang="en" sz="1800">
                <a:solidFill>
                  <a:srgbClr val="FF9900"/>
                </a:solidFill>
                <a:latin typeface="Comic Sans MS"/>
                <a:ea typeface="Comic Sans MS"/>
                <a:cs typeface="Comic Sans MS"/>
                <a:sym typeface="Comic Sans MS"/>
              </a:rPr>
              <a:t>c. Continue to make plans and set goals, no matter how small.  </a:t>
            </a:r>
            <a:endParaRPr sz="1800">
              <a:solidFill>
                <a:srgbClr val="FF9900"/>
              </a:solidFill>
              <a:latin typeface="Comic Sans MS"/>
              <a:ea typeface="Comic Sans MS"/>
              <a:cs typeface="Comic Sans MS"/>
              <a:sym typeface="Comic Sans MS"/>
            </a:endParaRPr>
          </a:p>
          <a:p>
            <a:pPr indent="0" lvl="0" marL="0" rtl="0" algn="l">
              <a:lnSpc>
                <a:spcPct val="100000"/>
              </a:lnSpc>
              <a:spcBef>
                <a:spcPts val="1400"/>
              </a:spcBef>
              <a:spcAft>
                <a:spcPts val="0"/>
              </a:spcAft>
              <a:buNone/>
            </a:pPr>
            <a:r>
              <a:rPr lang="en" sz="1800">
                <a:solidFill>
                  <a:srgbClr val="FF9900"/>
                </a:solidFill>
                <a:latin typeface="Comic Sans MS"/>
                <a:ea typeface="Comic Sans MS"/>
                <a:cs typeface="Comic Sans MS"/>
                <a:sym typeface="Comic Sans MS"/>
              </a:rPr>
              <a:t>d. All of the above</a:t>
            </a:r>
            <a:endParaRPr sz="1800">
              <a:solidFill>
                <a:srgbClr val="FF9900"/>
              </a:solidFill>
              <a:latin typeface="Comic Sans MS"/>
              <a:ea typeface="Comic Sans MS"/>
              <a:cs typeface="Comic Sans MS"/>
              <a:sym typeface="Comic Sans MS"/>
            </a:endParaRPr>
          </a:p>
          <a:p>
            <a:pPr indent="0" lvl="0" marL="457200" marR="0" rtl="0" algn="l">
              <a:lnSpc>
                <a:spcPct val="115000"/>
              </a:lnSpc>
              <a:spcBef>
                <a:spcPts val="0"/>
              </a:spcBef>
              <a:spcAft>
                <a:spcPts val="0"/>
              </a:spcAft>
              <a:buNone/>
            </a:pPr>
            <a:r>
              <a:t/>
            </a:r>
            <a:endParaRPr sz="1300">
              <a:solidFill>
                <a:schemeClr val="dk1"/>
              </a:solidFill>
              <a:latin typeface="Avenir"/>
              <a:ea typeface="Avenir"/>
              <a:cs typeface="Avenir"/>
              <a:sym typeface="Avenir"/>
            </a:endParaRPr>
          </a:p>
        </p:txBody>
      </p:sp>
      <p:sp>
        <p:nvSpPr>
          <p:cNvPr id="282" name="Google Shape;282;p44"/>
          <p:cNvSpPr txBox="1"/>
          <p:nvPr/>
        </p:nvSpPr>
        <p:spPr>
          <a:xfrm>
            <a:off x="515375" y="607975"/>
            <a:ext cx="5262000" cy="11121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2100">
                <a:solidFill>
                  <a:srgbClr val="FF9900"/>
                </a:solidFill>
                <a:latin typeface="Comic Sans MS"/>
                <a:ea typeface="Comic Sans MS"/>
                <a:cs typeface="Comic Sans MS"/>
                <a:sym typeface="Comic Sans MS"/>
              </a:rPr>
              <a:t>Question 4: What can you do yourself to reduce feelings of worry and anxiety?</a:t>
            </a:r>
            <a:endParaRPr b="1" sz="2000">
              <a:solidFill>
                <a:srgbClr val="FF9900"/>
              </a:solidFill>
              <a:latin typeface="Comic Sans MS"/>
              <a:ea typeface="Comic Sans MS"/>
              <a:cs typeface="Comic Sans MS"/>
              <a:sym typeface="Comic Sans MS"/>
            </a:endParaRPr>
          </a:p>
        </p:txBody>
      </p:sp>
      <p:pic>
        <p:nvPicPr>
          <p:cNvPr id="283" name="Google Shape;283;p44"/>
          <p:cNvPicPr preferRelativeResize="0"/>
          <p:nvPr/>
        </p:nvPicPr>
        <p:blipFill rotWithShape="1">
          <a:blip r:embed="rId3">
            <a:alphaModFix/>
          </a:blip>
          <a:srcRect b="0" l="0" r="0" t="15095"/>
          <a:stretch/>
        </p:blipFill>
        <p:spPr>
          <a:xfrm>
            <a:off x="0" y="1966850"/>
            <a:ext cx="3811824" cy="2427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5"/>
          <p:cNvSpPr/>
          <p:nvPr/>
        </p:nvSpPr>
        <p:spPr>
          <a:xfrm>
            <a:off x="0" y="0"/>
            <a:ext cx="9144000" cy="5143500"/>
          </a:xfrm>
          <a:prstGeom prst="rect">
            <a:avLst/>
          </a:prstGeom>
          <a:solidFill>
            <a:srgbClr val="FFF2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9" name="Google Shape;289;p45"/>
          <p:cNvSpPr txBox="1"/>
          <p:nvPr/>
        </p:nvSpPr>
        <p:spPr>
          <a:xfrm>
            <a:off x="0" y="1409675"/>
            <a:ext cx="5234400" cy="2890200"/>
          </a:xfrm>
          <a:prstGeom prst="rect">
            <a:avLst/>
          </a:prstGeom>
          <a:noFill/>
          <a:ln>
            <a:noFill/>
          </a:ln>
        </p:spPr>
        <p:txBody>
          <a:bodyPr anchorCtr="0" anchor="ctr" bIns="0" lIns="540000" spcFirstLastPara="1" rIns="540000" wrap="square" tIns="0">
            <a:noAutofit/>
          </a:bodyPr>
          <a:lstStyle/>
          <a:p>
            <a:pPr indent="0" lvl="0" marL="114300" marR="0" rtl="0" algn="l">
              <a:lnSpc>
                <a:spcPct val="150000"/>
              </a:lnSpc>
              <a:spcBef>
                <a:spcPts val="0"/>
              </a:spcBef>
              <a:spcAft>
                <a:spcPts val="0"/>
              </a:spcAft>
              <a:buNone/>
            </a:pPr>
            <a:r>
              <a:rPr b="1" lang="en" sz="1900">
                <a:solidFill>
                  <a:srgbClr val="6AA84F"/>
                </a:solidFill>
                <a:latin typeface="Comic Sans MS"/>
                <a:ea typeface="Comic Sans MS"/>
                <a:cs typeface="Comic Sans MS"/>
                <a:sym typeface="Comic Sans MS"/>
              </a:rPr>
              <a:t>d. All of the above</a:t>
            </a:r>
            <a:endParaRPr b="1" sz="1900">
              <a:solidFill>
                <a:srgbClr val="6AA84F"/>
              </a:solidFill>
              <a:latin typeface="Comic Sans MS"/>
              <a:ea typeface="Comic Sans MS"/>
              <a:cs typeface="Comic Sans MS"/>
              <a:sym typeface="Comic Sans MS"/>
            </a:endParaRPr>
          </a:p>
          <a:p>
            <a:pPr indent="0" lvl="0" marL="0" rtl="0" algn="l">
              <a:lnSpc>
                <a:spcPct val="90000"/>
              </a:lnSpc>
              <a:spcBef>
                <a:spcPts val="1200"/>
              </a:spcBef>
              <a:spcAft>
                <a:spcPts val="0"/>
              </a:spcAft>
              <a:buNone/>
            </a:pPr>
            <a:r>
              <a:rPr lang="en" sz="1700">
                <a:solidFill>
                  <a:srgbClr val="6AA84F"/>
                </a:solidFill>
                <a:latin typeface="Comic Sans MS"/>
                <a:ea typeface="Comic Sans MS"/>
                <a:cs typeface="Comic Sans MS"/>
                <a:sym typeface="Comic Sans MS"/>
              </a:rPr>
              <a:t>Having the attitude of “Keep it positive, Keep it simple!” can be really helpful in taking back control if you are feeling anxious.</a:t>
            </a:r>
            <a:endParaRPr sz="1700">
              <a:solidFill>
                <a:srgbClr val="6AA84F"/>
              </a:solidFill>
              <a:latin typeface="Comic Sans MS"/>
              <a:ea typeface="Comic Sans MS"/>
              <a:cs typeface="Comic Sans MS"/>
              <a:sym typeface="Comic Sans MS"/>
            </a:endParaRPr>
          </a:p>
          <a:p>
            <a:pPr indent="-15238" lvl="0" marL="91440" rtl="0" algn="l">
              <a:lnSpc>
                <a:spcPct val="90000"/>
              </a:lnSpc>
              <a:spcBef>
                <a:spcPts val="1200"/>
              </a:spcBef>
              <a:spcAft>
                <a:spcPts val="0"/>
              </a:spcAft>
              <a:buClr>
                <a:schemeClr val="dk1"/>
              </a:buClr>
              <a:buSzPts val="1200"/>
              <a:buFont typeface="Arial"/>
              <a:buNone/>
            </a:pPr>
            <a:r>
              <a:t/>
            </a:r>
            <a:endParaRPr sz="1200">
              <a:solidFill>
                <a:schemeClr val="dk1"/>
              </a:solidFill>
              <a:latin typeface="Twentieth Century"/>
              <a:ea typeface="Twentieth Century"/>
              <a:cs typeface="Twentieth Century"/>
              <a:sym typeface="Twentieth Century"/>
            </a:endParaRPr>
          </a:p>
          <a:p>
            <a:pPr indent="0" lvl="0" marL="0" rtl="0" algn="l">
              <a:lnSpc>
                <a:spcPct val="90000"/>
              </a:lnSpc>
              <a:spcBef>
                <a:spcPts val="1200"/>
              </a:spcBef>
              <a:spcAft>
                <a:spcPts val="0"/>
              </a:spcAft>
              <a:buNone/>
            </a:pPr>
            <a:r>
              <a:t/>
            </a:r>
            <a:endParaRPr sz="1700">
              <a:solidFill>
                <a:srgbClr val="335B74"/>
              </a:solidFill>
              <a:latin typeface="Avenir"/>
              <a:ea typeface="Avenir"/>
              <a:cs typeface="Avenir"/>
              <a:sym typeface="Avenir"/>
            </a:endParaRPr>
          </a:p>
          <a:p>
            <a:pPr indent="0" lvl="0" marL="0" rtl="0" algn="l">
              <a:lnSpc>
                <a:spcPct val="90000"/>
              </a:lnSpc>
              <a:spcBef>
                <a:spcPts val="1200"/>
              </a:spcBef>
              <a:spcAft>
                <a:spcPts val="0"/>
              </a:spcAft>
              <a:buNone/>
            </a:pPr>
            <a:r>
              <a:t/>
            </a:r>
            <a:endParaRPr sz="2200">
              <a:solidFill>
                <a:schemeClr val="dk1"/>
              </a:solidFill>
              <a:latin typeface="Twentieth Century"/>
              <a:ea typeface="Twentieth Century"/>
              <a:cs typeface="Twentieth Century"/>
              <a:sym typeface="Twentieth Century"/>
            </a:endParaRPr>
          </a:p>
          <a:p>
            <a:pPr indent="0" lvl="0" marL="0" rtl="0" algn="l">
              <a:lnSpc>
                <a:spcPct val="90000"/>
              </a:lnSpc>
              <a:spcBef>
                <a:spcPts val="1200"/>
              </a:spcBef>
              <a:spcAft>
                <a:spcPts val="0"/>
              </a:spcAft>
              <a:buNone/>
            </a:pPr>
            <a:r>
              <a:t/>
            </a:r>
            <a:endParaRPr sz="1500">
              <a:solidFill>
                <a:srgbClr val="335B74"/>
              </a:solidFill>
              <a:latin typeface="Avenir"/>
              <a:ea typeface="Avenir"/>
              <a:cs typeface="Avenir"/>
              <a:sym typeface="Avenir"/>
            </a:endParaRPr>
          </a:p>
          <a:p>
            <a:pPr indent="0" lvl="0" marL="114300" marR="0" rtl="0" algn="l">
              <a:lnSpc>
                <a:spcPct val="150000"/>
              </a:lnSpc>
              <a:spcBef>
                <a:spcPts val="0"/>
              </a:spcBef>
              <a:spcAft>
                <a:spcPts val="0"/>
              </a:spcAft>
              <a:buNone/>
            </a:pPr>
            <a:r>
              <a:t/>
            </a:r>
            <a:endParaRPr sz="1500">
              <a:solidFill>
                <a:schemeClr val="dk1"/>
              </a:solidFill>
              <a:latin typeface="Avenir"/>
              <a:ea typeface="Avenir"/>
              <a:cs typeface="Avenir"/>
              <a:sym typeface="Avenir"/>
            </a:endParaRPr>
          </a:p>
        </p:txBody>
      </p:sp>
      <p:sp>
        <p:nvSpPr>
          <p:cNvPr id="290" name="Google Shape;290;p45"/>
          <p:cNvSpPr txBox="1"/>
          <p:nvPr/>
        </p:nvSpPr>
        <p:spPr>
          <a:xfrm>
            <a:off x="68775" y="297575"/>
            <a:ext cx="4055100" cy="11121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2200">
                <a:solidFill>
                  <a:srgbClr val="6AA84F"/>
                </a:solidFill>
                <a:latin typeface="Comic Sans MS"/>
                <a:ea typeface="Comic Sans MS"/>
                <a:cs typeface="Comic Sans MS"/>
                <a:sym typeface="Comic Sans MS"/>
              </a:rPr>
              <a:t>The Answer is...</a:t>
            </a:r>
            <a:endParaRPr b="1" sz="2200">
              <a:solidFill>
                <a:srgbClr val="6AA84F"/>
              </a:solidFill>
              <a:latin typeface="Comic Sans MS"/>
              <a:ea typeface="Comic Sans MS"/>
              <a:cs typeface="Comic Sans MS"/>
              <a:sym typeface="Comic Sans MS"/>
            </a:endParaRPr>
          </a:p>
        </p:txBody>
      </p:sp>
      <p:sp>
        <p:nvSpPr>
          <p:cNvPr id="291" name="Google Shape;291;p45"/>
          <p:cNvSpPr txBox="1"/>
          <p:nvPr/>
        </p:nvSpPr>
        <p:spPr>
          <a:xfrm>
            <a:off x="5780750" y="1653800"/>
            <a:ext cx="3004200" cy="400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a:p>
        </p:txBody>
      </p:sp>
      <p:sp>
        <p:nvSpPr>
          <p:cNvPr id="292" name="Google Shape;292;p45"/>
          <p:cNvSpPr txBox="1"/>
          <p:nvPr/>
        </p:nvSpPr>
        <p:spPr>
          <a:xfrm>
            <a:off x="4960300" y="1072800"/>
            <a:ext cx="3694500" cy="4070700"/>
          </a:xfrm>
          <a:prstGeom prst="rect">
            <a:avLst/>
          </a:prstGeom>
          <a:noFill/>
          <a:ln>
            <a:noFill/>
          </a:ln>
        </p:spPr>
        <p:txBody>
          <a:bodyPr anchorCtr="0" anchor="t" bIns="91425" lIns="91425" spcFirstLastPara="1" rIns="91425" wrap="square" tIns="91425">
            <a:spAutoFit/>
          </a:bodyPr>
          <a:lstStyle/>
          <a:p>
            <a:pPr indent="-317500" lvl="0" marL="457200" rtl="0" algn="l">
              <a:lnSpc>
                <a:spcPct val="90000"/>
              </a:lnSpc>
              <a:spcBef>
                <a:spcPts val="0"/>
              </a:spcBef>
              <a:spcAft>
                <a:spcPts val="0"/>
              </a:spcAft>
              <a:buClr>
                <a:srgbClr val="6AA84F"/>
              </a:buClr>
              <a:buSzPts val="1400"/>
              <a:buFont typeface="Poppins"/>
              <a:buChar char="★"/>
            </a:pPr>
            <a:r>
              <a:rPr lang="en">
                <a:solidFill>
                  <a:srgbClr val="6AA84F"/>
                </a:solidFill>
                <a:latin typeface="Comic Sans MS"/>
                <a:ea typeface="Comic Sans MS"/>
                <a:cs typeface="Comic Sans MS"/>
                <a:sym typeface="Comic Sans MS"/>
              </a:rPr>
              <a:t>Allow yourself </a:t>
            </a:r>
            <a:r>
              <a:rPr b="1" lang="en">
                <a:solidFill>
                  <a:srgbClr val="6AA84F"/>
                </a:solidFill>
                <a:latin typeface="Comic Sans MS"/>
                <a:ea typeface="Comic Sans MS"/>
                <a:cs typeface="Comic Sans MS"/>
                <a:sym typeface="Comic Sans MS"/>
              </a:rPr>
              <a:t>time</a:t>
            </a:r>
            <a:r>
              <a:rPr lang="en">
                <a:solidFill>
                  <a:srgbClr val="6AA84F"/>
                </a:solidFill>
                <a:latin typeface="Comic Sans MS"/>
                <a:ea typeface="Comic Sans MS"/>
                <a:cs typeface="Comic Sans MS"/>
                <a:sym typeface="Comic Sans MS"/>
              </a:rPr>
              <a:t> to adjust to any changes </a:t>
            </a:r>
            <a:endParaRPr>
              <a:solidFill>
                <a:srgbClr val="6AA84F"/>
              </a:solidFill>
              <a:latin typeface="Comic Sans MS"/>
              <a:ea typeface="Comic Sans MS"/>
              <a:cs typeface="Comic Sans MS"/>
              <a:sym typeface="Comic Sans MS"/>
            </a:endParaRPr>
          </a:p>
          <a:p>
            <a:pPr indent="0" lvl="0" marL="0" rtl="0" algn="l">
              <a:lnSpc>
                <a:spcPct val="90000"/>
              </a:lnSpc>
              <a:spcBef>
                <a:spcPts val="0"/>
              </a:spcBef>
              <a:spcAft>
                <a:spcPts val="0"/>
              </a:spcAft>
              <a:buClr>
                <a:schemeClr val="dk1"/>
              </a:buClr>
              <a:buSzPts val="1100"/>
              <a:buFont typeface="Arial"/>
              <a:buNone/>
            </a:pPr>
            <a:r>
              <a:t/>
            </a:r>
            <a:endParaRPr>
              <a:solidFill>
                <a:srgbClr val="6AA84F"/>
              </a:solidFill>
              <a:latin typeface="Comic Sans MS"/>
              <a:ea typeface="Comic Sans MS"/>
              <a:cs typeface="Comic Sans MS"/>
              <a:sym typeface="Comic Sans MS"/>
            </a:endParaRPr>
          </a:p>
          <a:p>
            <a:pPr indent="-317500" lvl="0" marL="457200" rtl="0" algn="l">
              <a:lnSpc>
                <a:spcPct val="90000"/>
              </a:lnSpc>
              <a:spcBef>
                <a:spcPts val="0"/>
              </a:spcBef>
              <a:spcAft>
                <a:spcPts val="0"/>
              </a:spcAft>
              <a:buClr>
                <a:srgbClr val="6AA84F"/>
              </a:buClr>
              <a:buSzPts val="1400"/>
              <a:buFont typeface="Poppins"/>
              <a:buChar char="★"/>
            </a:pPr>
            <a:r>
              <a:rPr lang="en">
                <a:solidFill>
                  <a:srgbClr val="6AA84F"/>
                </a:solidFill>
                <a:latin typeface="Comic Sans MS"/>
                <a:ea typeface="Comic Sans MS"/>
                <a:cs typeface="Comic Sans MS"/>
                <a:sym typeface="Comic Sans MS"/>
              </a:rPr>
              <a:t>Focus on the things </a:t>
            </a:r>
            <a:r>
              <a:rPr b="1" lang="en">
                <a:solidFill>
                  <a:srgbClr val="6AA84F"/>
                </a:solidFill>
                <a:latin typeface="Comic Sans MS"/>
                <a:ea typeface="Comic Sans MS"/>
                <a:cs typeface="Comic Sans MS"/>
                <a:sym typeface="Comic Sans MS"/>
              </a:rPr>
              <a:t>you can do</a:t>
            </a:r>
            <a:r>
              <a:rPr lang="en">
                <a:solidFill>
                  <a:srgbClr val="6AA84F"/>
                </a:solidFill>
                <a:latin typeface="Comic Sans MS"/>
                <a:ea typeface="Comic Sans MS"/>
                <a:cs typeface="Comic Sans MS"/>
                <a:sym typeface="Comic Sans MS"/>
              </a:rPr>
              <a:t>, as well as being aware of what you can’t </a:t>
            </a:r>
            <a:endParaRPr>
              <a:solidFill>
                <a:srgbClr val="6AA84F"/>
              </a:solidFill>
              <a:latin typeface="Comic Sans MS"/>
              <a:ea typeface="Comic Sans MS"/>
              <a:cs typeface="Comic Sans MS"/>
              <a:sym typeface="Comic Sans MS"/>
            </a:endParaRPr>
          </a:p>
          <a:p>
            <a:pPr indent="0" lvl="0" marL="0" rtl="0" algn="l">
              <a:lnSpc>
                <a:spcPct val="90000"/>
              </a:lnSpc>
              <a:spcBef>
                <a:spcPts val="0"/>
              </a:spcBef>
              <a:spcAft>
                <a:spcPts val="0"/>
              </a:spcAft>
              <a:buClr>
                <a:schemeClr val="dk1"/>
              </a:buClr>
              <a:buSzPts val="1100"/>
              <a:buFont typeface="Arial"/>
              <a:buNone/>
            </a:pPr>
            <a:r>
              <a:t/>
            </a:r>
            <a:endParaRPr>
              <a:solidFill>
                <a:srgbClr val="6AA84F"/>
              </a:solidFill>
              <a:latin typeface="Comic Sans MS"/>
              <a:ea typeface="Comic Sans MS"/>
              <a:cs typeface="Comic Sans MS"/>
              <a:sym typeface="Comic Sans MS"/>
            </a:endParaRPr>
          </a:p>
          <a:p>
            <a:pPr indent="-317500" lvl="0" marL="457200" rtl="0" algn="l">
              <a:lnSpc>
                <a:spcPct val="90000"/>
              </a:lnSpc>
              <a:spcBef>
                <a:spcPts val="0"/>
              </a:spcBef>
              <a:spcAft>
                <a:spcPts val="0"/>
              </a:spcAft>
              <a:buClr>
                <a:srgbClr val="6AA84F"/>
              </a:buClr>
              <a:buSzPts val="1400"/>
              <a:buFont typeface="Poppins"/>
              <a:buChar char="★"/>
            </a:pPr>
            <a:r>
              <a:rPr b="1" lang="en">
                <a:solidFill>
                  <a:srgbClr val="6AA84F"/>
                </a:solidFill>
                <a:latin typeface="Comic Sans MS"/>
                <a:ea typeface="Comic Sans MS"/>
                <a:cs typeface="Comic Sans MS"/>
                <a:sym typeface="Comic Sans MS"/>
              </a:rPr>
              <a:t>Stop yourself </a:t>
            </a:r>
            <a:r>
              <a:rPr lang="en">
                <a:solidFill>
                  <a:srgbClr val="6AA84F"/>
                </a:solidFill>
                <a:latin typeface="Comic Sans MS"/>
                <a:ea typeface="Comic Sans MS"/>
                <a:cs typeface="Comic Sans MS"/>
                <a:sym typeface="Comic Sans MS"/>
              </a:rPr>
              <a:t>if you notice that you’re getting carried away with “what if’s” or worrying! </a:t>
            </a:r>
            <a:endParaRPr>
              <a:solidFill>
                <a:srgbClr val="6AA84F"/>
              </a:solidFill>
              <a:latin typeface="Comic Sans MS"/>
              <a:ea typeface="Comic Sans MS"/>
              <a:cs typeface="Comic Sans MS"/>
              <a:sym typeface="Comic Sans MS"/>
            </a:endParaRPr>
          </a:p>
          <a:p>
            <a:pPr indent="0" lvl="0" marL="0" rtl="0" algn="l">
              <a:lnSpc>
                <a:spcPct val="90000"/>
              </a:lnSpc>
              <a:spcBef>
                <a:spcPts val="0"/>
              </a:spcBef>
              <a:spcAft>
                <a:spcPts val="0"/>
              </a:spcAft>
              <a:buClr>
                <a:schemeClr val="dk1"/>
              </a:buClr>
              <a:buSzPts val="1100"/>
              <a:buFont typeface="Arial"/>
              <a:buNone/>
            </a:pPr>
            <a:r>
              <a:t/>
            </a:r>
            <a:endParaRPr>
              <a:solidFill>
                <a:srgbClr val="6AA84F"/>
              </a:solidFill>
              <a:latin typeface="Comic Sans MS"/>
              <a:ea typeface="Comic Sans MS"/>
              <a:cs typeface="Comic Sans MS"/>
              <a:sym typeface="Comic Sans MS"/>
            </a:endParaRPr>
          </a:p>
          <a:p>
            <a:pPr indent="-317500" lvl="0" marL="457200" rtl="0" algn="l">
              <a:lnSpc>
                <a:spcPct val="90000"/>
              </a:lnSpc>
              <a:spcBef>
                <a:spcPts val="0"/>
              </a:spcBef>
              <a:spcAft>
                <a:spcPts val="0"/>
              </a:spcAft>
              <a:buClr>
                <a:srgbClr val="6AA84F"/>
              </a:buClr>
              <a:buSzPts val="1400"/>
              <a:buFont typeface="Poppins"/>
              <a:buChar char="★"/>
            </a:pPr>
            <a:r>
              <a:rPr lang="en">
                <a:solidFill>
                  <a:srgbClr val="6AA84F"/>
                </a:solidFill>
                <a:latin typeface="Comic Sans MS"/>
                <a:ea typeface="Comic Sans MS"/>
                <a:cs typeface="Comic Sans MS"/>
                <a:sym typeface="Comic Sans MS"/>
              </a:rPr>
              <a:t>Be kind to yourself: make time each day to do </a:t>
            </a:r>
            <a:r>
              <a:rPr b="1" lang="en">
                <a:solidFill>
                  <a:srgbClr val="6AA84F"/>
                </a:solidFill>
                <a:latin typeface="Comic Sans MS"/>
                <a:ea typeface="Comic Sans MS"/>
                <a:cs typeface="Comic Sans MS"/>
                <a:sym typeface="Comic Sans MS"/>
              </a:rPr>
              <a:t>something you enjoy </a:t>
            </a:r>
            <a:endParaRPr b="1">
              <a:solidFill>
                <a:srgbClr val="6AA84F"/>
              </a:solidFill>
              <a:latin typeface="Comic Sans MS"/>
              <a:ea typeface="Comic Sans MS"/>
              <a:cs typeface="Comic Sans MS"/>
              <a:sym typeface="Comic Sans MS"/>
            </a:endParaRPr>
          </a:p>
          <a:p>
            <a:pPr indent="0" lvl="0" marL="457200" rtl="0" algn="l">
              <a:lnSpc>
                <a:spcPct val="90000"/>
              </a:lnSpc>
              <a:spcBef>
                <a:spcPts val="0"/>
              </a:spcBef>
              <a:spcAft>
                <a:spcPts val="0"/>
              </a:spcAft>
              <a:buNone/>
            </a:pPr>
            <a:r>
              <a:t/>
            </a:r>
            <a:endParaRPr b="1">
              <a:solidFill>
                <a:srgbClr val="6AA84F"/>
              </a:solidFill>
              <a:latin typeface="Comic Sans MS"/>
              <a:ea typeface="Comic Sans MS"/>
              <a:cs typeface="Comic Sans MS"/>
              <a:sym typeface="Comic Sans MS"/>
            </a:endParaRPr>
          </a:p>
          <a:p>
            <a:pPr indent="-317500" lvl="0" marL="457200" rtl="0" algn="l">
              <a:lnSpc>
                <a:spcPct val="90000"/>
              </a:lnSpc>
              <a:spcBef>
                <a:spcPts val="0"/>
              </a:spcBef>
              <a:spcAft>
                <a:spcPts val="0"/>
              </a:spcAft>
              <a:buClr>
                <a:srgbClr val="6AA84F"/>
              </a:buClr>
              <a:buSzPts val="1400"/>
              <a:buFont typeface="Comic Sans MS"/>
              <a:buChar char="★"/>
            </a:pPr>
            <a:r>
              <a:rPr b="1" lang="en">
                <a:solidFill>
                  <a:srgbClr val="6AA84F"/>
                </a:solidFill>
                <a:latin typeface="Comic Sans MS"/>
                <a:ea typeface="Comic Sans MS"/>
                <a:cs typeface="Comic Sans MS"/>
                <a:sym typeface="Comic Sans MS"/>
              </a:rPr>
              <a:t>Friendships are important, connect with others </a:t>
            </a:r>
            <a:endParaRPr b="1">
              <a:solidFill>
                <a:srgbClr val="6AA84F"/>
              </a:solidFill>
              <a:latin typeface="Comic Sans MS"/>
              <a:ea typeface="Comic Sans MS"/>
              <a:cs typeface="Comic Sans MS"/>
              <a:sym typeface="Comic Sans MS"/>
            </a:endParaRPr>
          </a:p>
          <a:p>
            <a:pPr indent="-317500" lvl="0" marL="457200" rtl="0" algn="l">
              <a:lnSpc>
                <a:spcPct val="90000"/>
              </a:lnSpc>
              <a:spcBef>
                <a:spcPts val="1400"/>
              </a:spcBef>
              <a:spcAft>
                <a:spcPts val="0"/>
              </a:spcAft>
              <a:buClr>
                <a:srgbClr val="6AA84F"/>
              </a:buClr>
              <a:buSzPts val="1400"/>
              <a:buFont typeface="Poppins"/>
              <a:buChar char="★"/>
            </a:pPr>
            <a:r>
              <a:rPr lang="en">
                <a:solidFill>
                  <a:srgbClr val="6AA84F"/>
                </a:solidFill>
                <a:latin typeface="Comic Sans MS"/>
                <a:ea typeface="Comic Sans MS"/>
                <a:cs typeface="Comic Sans MS"/>
                <a:sym typeface="Comic Sans MS"/>
              </a:rPr>
              <a:t>Access further</a:t>
            </a:r>
            <a:r>
              <a:rPr b="1" lang="en">
                <a:solidFill>
                  <a:srgbClr val="6AA84F"/>
                </a:solidFill>
                <a:latin typeface="Comic Sans MS"/>
                <a:ea typeface="Comic Sans MS"/>
                <a:cs typeface="Comic Sans MS"/>
                <a:sym typeface="Comic Sans MS"/>
              </a:rPr>
              <a:t> support </a:t>
            </a:r>
            <a:r>
              <a:rPr lang="en">
                <a:solidFill>
                  <a:srgbClr val="6AA84F"/>
                </a:solidFill>
                <a:latin typeface="Comic Sans MS"/>
                <a:ea typeface="Comic Sans MS"/>
                <a:cs typeface="Comic Sans MS"/>
                <a:sym typeface="Comic Sans MS"/>
              </a:rPr>
              <a:t>if you require it </a:t>
            </a:r>
            <a:endParaRPr>
              <a:solidFill>
                <a:srgbClr val="6AA84F"/>
              </a:solidFill>
              <a:latin typeface="Comic Sans MS"/>
              <a:ea typeface="Comic Sans MS"/>
              <a:cs typeface="Comic Sans MS"/>
              <a:sym typeface="Comic Sans MS"/>
            </a:endParaRPr>
          </a:p>
          <a:p>
            <a:pPr indent="0" lvl="0" marL="0" rtl="0" algn="l">
              <a:spcBef>
                <a:spcPts val="0"/>
              </a:spcBef>
              <a:spcAft>
                <a:spcPts val="0"/>
              </a:spcAft>
              <a:buNone/>
            </a:pPr>
            <a:r>
              <a:t/>
            </a:r>
            <a:endParaRPr>
              <a:solidFill>
                <a:srgbClr val="6AA84F"/>
              </a:solidFill>
              <a:latin typeface="Comic Sans MS"/>
              <a:ea typeface="Comic Sans MS"/>
              <a:cs typeface="Comic Sans MS"/>
              <a:sym typeface="Comic Sans MS"/>
            </a:endParaRPr>
          </a:p>
        </p:txBody>
      </p:sp>
      <p:sp>
        <p:nvSpPr>
          <p:cNvPr id="293" name="Google Shape;293;p45"/>
          <p:cNvSpPr txBox="1"/>
          <p:nvPr/>
        </p:nvSpPr>
        <p:spPr>
          <a:xfrm>
            <a:off x="5510875" y="510100"/>
            <a:ext cx="279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6AA84F"/>
                </a:solidFill>
                <a:latin typeface="Comic Sans MS"/>
                <a:ea typeface="Comic Sans MS"/>
                <a:cs typeface="Comic Sans MS"/>
                <a:sym typeface="Comic Sans MS"/>
              </a:rPr>
              <a:t>Remember to:</a:t>
            </a:r>
            <a:endParaRPr sz="2000">
              <a:solidFill>
                <a:srgbClr val="6AA84F"/>
              </a:solidFill>
              <a:latin typeface="Comic Sans MS"/>
              <a:ea typeface="Comic Sans MS"/>
              <a:cs typeface="Comic Sans MS"/>
              <a:sym typeface="Comic Sans MS"/>
            </a:endParaRPr>
          </a:p>
        </p:txBody>
      </p:sp>
      <p:pic>
        <p:nvPicPr>
          <p:cNvPr id="294" name="Google Shape;294;p45"/>
          <p:cNvPicPr preferRelativeResize="0"/>
          <p:nvPr/>
        </p:nvPicPr>
        <p:blipFill>
          <a:blip r:embed="rId3">
            <a:alphaModFix/>
          </a:blip>
          <a:stretch>
            <a:fillRect/>
          </a:stretch>
        </p:blipFill>
        <p:spPr>
          <a:xfrm>
            <a:off x="1096950" y="3072850"/>
            <a:ext cx="2648876" cy="17659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ph type="title"/>
          </p:nvPr>
        </p:nvSpPr>
        <p:spPr>
          <a:xfrm>
            <a:off x="1374450" y="633900"/>
            <a:ext cx="6395100" cy="755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3200">
                <a:solidFill>
                  <a:srgbClr val="FF9900"/>
                </a:solidFill>
                <a:latin typeface="Comic Sans MS"/>
                <a:ea typeface="Comic Sans MS"/>
                <a:cs typeface="Comic Sans MS"/>
                <a:sym typeface="Comic Sans MS"/>
              </a:rPr>
              <a:t>How did you do? </a:t>
            </a:r>
            <a:endParaRPr b="1" sz="3200">
              <a:solidFill>
                <a:srgbClr val="FF9900"/>
              </a:solidFill>
              <a:latin typeface="Comic Sans MS"/>
              <a:ea typeface="Comic Sans MS"/>
              <a:cs typeface="Comic Sans MS"/>
              <a:sym typeface="Comic Sans MS"/>
            </a:endParaRPr>
          </a:p>
        </p:txBody>
      </p:sp>
      <p:sp>
        <p:nvSpPr>
          <p:cNvPr id="300" name="Google Shape;300;p46"/>
          <p:cNvSpPr txBox="1"/>
          <p:nvPr>
            <p:ph idx="1" type="body"/>
          </p:nvPr>
        </p:nvSpPr>
        <p:spPr>
          <a:xfrm>
            <a:off x="311700" y="2009075"/>
            <a:ext cx="4910700" cy="255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300">
                <a:solidFill>
                  <a:srgbClr val="FF9900"/>
                </a:solidFill>
                <a:latin typeface="Comic Sans MS"/>
                <a:ea typeface="Comic Sans MS"/>
                <a:cs typeface="Comic Sans MS"/>
                <a:sym typeface="Comic Sans MS"/>
              </a:rPr>
              <a:t>0-5 = Skills to Go BIG (Noobie!)</a:t>
            </a:r>
            <a:endParaRPr sz="2300">
              <a:solidFill>
                <a:srgbClr val="FF9900"/>
              </a:solidFill>
              <a:latin typeface="Comic Sans MS"/>
              <a:ea typeface="Comic Sans MS"/>
              <a:cs typeface="Comic Sans MS"/>
              <a:sym typeface="Comic Sans MS"/>
            </a:endParaRPr>
          </a:p>
          <a:p>
            <a:pPr indent="0" lvl="0" marL="0" rtl="0" algn="l">
              <a:spcBef>
                <a:spcPts val="1200"/>
              </a:spcBef>
              <a:spcAft>
                <a:spcPts val="0"/>
              </a:spcAft>
              <a:buNone/>
            </a:pPr>
            <a:r>
              <a:rPr lang="en" sz="2300">
                <a:solidFill>
                  <a:srgbClr val="FF9900"/>
                </a:solidFill>
                <a:latin typeface="Comic Sans MS"/>
                <a:ea typeface="Comic Sans MS"/>
                <a:cs typeface="Comic Sans MS"/>
                <a:sym typeface="Comic Sans MS"/>
              </a:rPr>
              <a:t>6-10 = Skills To Go BIG (Level-up!)</a:t>
            </a:r>
            <a:endParaRPr sz="2300">
              <a:solidFill>
                <a:srgbClr val="FF9900"/>
              </a:solidFill>
              <a:latin typeface="Comic Sans MS"/>
              <a:ea typeface="Comic Sans MS"/>
              <a:cs typeface="Comic Sans MS"/>
              <a:sym typeface="Comic Sans MS"/>
            </a:endParaRPr>
          </a:p>
          <a:p>
            <a:pPr indent="0" lvl="0" marL="0" rtl="0" algn="l">
              <a:spcBef>
                <a:spcPts val="1200"/>
              </a:spcBef>
              <a:spcAft>
                <a:spcPts val="1200"/>
              </a:spcAft>
              <a:buNone/>
            </a:pPr>
            <a:r>
              <a:rPr lang="en" sz="2300">
                <a:solidFill>
                  <a:srgbClr val="FF9900"/>
                </a:solidFill>
                <a:latin typeface="Comic Sans MS"/>
                <a:ea typeface="Comic Sans MS"/>
                <a:cs typeface="Comic Sans MS"/>
                <a:sym typeface="Comic Sans MS"/>
              </a:rPr>
              <a:t>11-14 = Skills to Go BIG (Pro!)</a:t>
            </a:r>
            <a:endParaRPr sz="2300">
              <a:solidFill>
                <a:srgbClr val="FF9900"/>
              </a:solidFill>
              <a:latin typeface="Comic Sans MS"/>
              <a:ea typeface="Comic Sans MS"/>
              <a:cs typeface="Comic Sans MS"/>
              <a:sym typeface="Comic Sans MS"/>
            </a:endParaRPr>
          </a:p>
        </p:txBody>
      </p:sp>
      <p:pic>
        <p:nvPicPr>
          <p:cNvPr id="301" name="Google Shape;301;p46"/>
          <p:cNvPicPr preferRelativeResize="0"/>
          <p:nvPr/>
        </p:nvPicPr>
        <p:blipFill>
          <a:blip r:embed="rId3">
            <a:alphaModFix/>
          </a:blip>
          <a:stretch>
            <a:fillRect/>
          </a:stretch>
        </p:blipFill>
        <p:spPr>
          <a:xfrm>
            <a:off x="6352800" y="2120350"/>
            <a:ext cx="1844824" cy="18448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305" name="Shape 305"/>
        <p:cNvGrpSpPr/>
        <p:nvPr/>
      </p:nvGrpSpPr>
      <p:grpSpPr>
        <a:xfrm>
          <a:off x="0" y="0"/>
          <a:ext cx="0" cy="0"/>
          <a:chOff x="0" y="0"/>
          <a:chExt cx="0" cy="0"/>
        </a:xfrm>
      </p:grpSpPr>
      <p:pic>
        <p:nvPicPr>
          <p:cNvPr id="306" name="Google Shape;306;p47"/>
          <p:cNvPicPr preferRelativeResize="0"/>
          <p:nvPr/>
        </p:nvPicPr>
        <p:blipFill rotWithShape="1">
          <a:blip r:embed="rId3">
            <a:alphaModFix/>
          </a:blip>
          <a:srcRect b="0" l="0" r="0" t="0"/>
          <a:stretch/>
        </p:blipFill>
        <p:spPr>
          <a:xfrm>
            <a:off x="1867498" y="1769664"/>
            <a:ext cx="5409024" cy="1604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555600"/>
            <a:ext cx="47694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a:solidFill>
                  <a:srgbClr val="FF9900"/>
                </a:solidFill>
                <a:latin typeface="Comic Sans MS"/>
                <a:ea typeface="Comic Sans MS"/>
                <a:cs typeface="Comic Sans MS"/>
                <a:sym typeface="Comic Sans MS"/>
              </a:rPr>
              <a:t>Question 1</a:t>
            </a:r>
            <a:r>
              <a:rPr lang="en">
                <a:solidFill>
                  <a:srgbClr val="FF9900"/>
                </a:solidFill>
                <a:latin typeface="Comic Sans MS"/>
                <a:ea typeface="Comic Sans MS"/>
                <a:cs typeface="Comic Sans MS"/>
                <a:sym typeface="Comic Sans MS"/>
              </a:rPr>
              <a:t>: Which of the </a:t>
            </a:r>
            <a:r>
              <a:rPr lang="en">
                <a:solidFill>
                  <a:srgbClr val="FF9900"/>
                </a:solidFill>
                <a:latin typeface="Comic Sans MS"/>
                <a:ea typeface="Comic Sans MS"/>
                <a:cs typeface="Comic Sans MS"/>
                <a:sym typeface="Comic Sans MS"/>
              </a:rPr>
              <a:t>following</a:t>
            </a:r>
            <a:r>
              <a:rPr lang="en">
                <a:solidFill>
                  <a:srgbClr val="FF9900"/>
                </a:solidFill>
                <a:latin typeface="Comic Sans MS"/>
                <a:ea typeface="Comic Sans MS"/>
                <a:cs typeface="Comic Sans MS"/>
                <a:sym typeface="Comic Sans MS"/>
              </a:rPr>
              <a:t> helps to look after our physical health? </a:t>
            </a:r>
            <a:endParaRPr>
              <a:solidFill>
                <a:srgbClr val="FF9900"/>
              </a:solidFill>
              <a:latin typeface="Comic Sans MS"/>
              <a:ea typeface="Comic Sans MS"/>
              <a:cs typeface="Comic Sans MS"/>
              <a:sym typeface="Comic Sans MS"/>
            </a:endParaRPr>
          </a:p>
        </p:txBody>
      </p:sp>
      <p:sp>
        <p:nvSpPr>
          <p:cNvPr id="73" name="Google Shape;73;p16"/>
          <p:cNvSpPr txBox="1"/>
          <p:nvPr>
            <p:ph idx="1" type="body"/>
          </p:nvPr>
        </p:nvSpPr>
        <p:spPr>
          <a:xfrm>
            <a:off x="311700" y="1933300"/>
            <a:ext cx="4386600" cy="2635800"/>
          </a:xfrm>
          <a:prstGeom prst="rect">
            <a:avLst/>
          </a:prstGeom>
        </p:spPr>
        <p:txBody>
          <a:bodyPr anchorCtr="0" anchor="t" bIns="91425" lIns="91425" spcFirstLastPara="1" rIns="91425" wrap="square" tIns="91425">
            <a:normAutofit/>
          </a:bodyPr>
          <a:lstStyle/>
          <a:p>
            <a:pPr indent="-336550" lvl="0" marL="457200" rtl="0" algn="l">
              <a:lnSpc>
                <a:spcPct val="150000"/>
              </a:lnSpc>
              <a:spcBef>
                <a:spcPts val="0"/>
              </a:spcBef>
              <a:spcAft>
                <a:spcPts val="0"/>
              </a:spcAft>
              <a:buClr>
                <a:srgbClr val="FF9900"/>
              </a:buClr>
              <a:buSzPts val="1700"/>
              <a:buFont typeface="Comic Sans MS"/>
              <a:buAutoNum type="alphaLcPeriod"/>
            </a:pPr>
            <a:r>
              <a:rPr lang="en" sz="1700">
                <a:solidFill>
                  <a:srgbClr val="FF9900"/>
                </a:solidFill>
                <a:latin typeface="Comic Sans MS"/>
                <a:ea typeface="Comic Sans MS"/>
                <a:cs typeface="Comic Sans MS"/>
                <a:sym typeface="Comic Sans MS"/>
              </a:rPr>
              <a:t>Being active and feeling sad</a:t>
            </a:r>
            <a:endParaRPr sz="1700">
              <a:solidFill>
                <a:srgbClr val="FF9900"/>
              </a:solidFill>
              <a:latin typeface="Comic Sans MS"/>
              <a:ea typeface="Comic Sans MS"/>
              <a:cs typeface="Comic Sans MS"/>
              <a:sym typeface="Comic Sans MS"/>
            </a:endParaRPr>
          </a:p>
          <a:p>
            <a:pPr indent="-336550" lvl="0" marL="457200" rtl="0" algn="l">
              <a:lnSpc>
                <a:spcPct val="150000"/>
              </a:lnSpc>
              <a:spcBef>
                <a:spcPts val="0"/>
              </a:spcBef>
              <a:spcAft>
                <a:spcPts val="0"/>
              </a:spcAft>
              <a:buClr>
                <a:srgbClr val="FF9900"/>
              </a:buClr>
              <a:buSzPts val="1700"/>
              <a:buFont typeface="Comic Sans MS"/>
              <a:buAutoNum type="alphaLcPeriod"/>
            </a:pPr>
            <a:r>
              <a:rPr lang="en" sz="1700">
                <a:solidFill>
                  <a:srgbClr val="FF9900"/>
                </a:solidFill>
                <a:latin typeface="Comic Sans MS"/>
                <a:ea typeface="Comic Sans MS"/>
                <a:cs typeface="Comic Sans MS"/>
                <a:sym typeface="Comic Sans MS"/>
              </a:rPr>
              <a:t>Being active and eating healthily</a:t>
            </a:r>
            <a:endParaRPr sz="1700">
              <a:solidFill>
                <a:srgbClr val="FF9900"/>
              </a:solidFill>
              <a:latin typeface="Comic Sans MS"/>
              <a:ea typeface="Comic Sans MS"/>
              <a:cs typeface="Comic Sans MS"/>
              <a:sym typeface="Comic Sans MS"/>
            </a:endParaRPr>
          </a:p>
          <a:p>
            <a:pPr indent="-336550" lvl="0" marL="457200" rtl="0" algn="l">
              <a:lnSpc>
                <a:spcPct val="150000"/>
              </a:lnSpc>
              <a:spcBef>
                <a:spcPts val="0"/>
              </a:spcBef>
              <a:spcAft>
                <a:spcPts val="0"/>
              </a:spcAft>
              <a:buClr>
                <a:srgbClr val="FF9900"/>
              </a:buClr>
              <a:buSzPts val="1700"/>
              <a:buFont typeface="Comic Sans MS"/>
              <a:buAutoNum type="alphaLcPeriod"/>
            </a:pPr>
            <a:r>
              <a:rPr lang="en" sz="1700">
                <a:solidFill>
                  <a:srgbClr val="FF9900"/>
                </a:solidFill>
                <a:latin typeface="Comic Sans MS"/>
                <a:ea typeface="Comic Sans MS"/>
                <a:cs typeface="Comic Sans MS"/>
                <a:sym typeface="Comic Sans MS"/>
              </a:rPr>
              <a:t>Eating unhealthily and being inactive</a:t>
            </a:r>
            <a:endParaRPr sz="1700">
              <a:solidFill>
                <a:srgbClr val="FF9900"/>
              </a:solidFill>
              <a:latin typeface="Comic Sans MS"/>
              <a:ea typeface="Comic Sans MS"/>
              <a:cs typeface="Comic Sans MS"/>
              <a:sym typeface="Comic Sans MS"/>
            </a:endParaRPr>
          </a:p>
        </p:txBody>
      </p:sp>
      <p:pic>
        <p:nvPicPr>
          <p:cNvPr id="74" name="Google Shape;74;p16"/>
          <p:cNvPicPr preferRelativeResize="0"/>
          <p:nvPr/>
        </p:nvPicPr>
        <p:blipFill>
          <a:blip r:embed="rId3">
            <a:alphaModFix/>
          </a:blip>
          <a:stretch>
            <a:fillRect/>
          </a:stretch>
        </p:blipFill>
        <p:spPr>
          <a:xfrm>
            <a:off x="6081025" y="741050"/>
            <a:ext cx="2665301" cy="3461425"/>
          </a:xfrm>
          <a:prstGeom prst="rect">
            <a:avLst/>
          </a:prstGeom>
          <a:noFill/>
          <a:ln>
            <a:noFill/>
          </a:ln>
        </p:spPr>
      </p:pic>
      <p:pic>
        <p:nvPicPr>
          <p:cNvPr id="75" name="Google Shape;75;p16"/>
          <p:cNvPicPr preferRelativeResize="0"/>
          <p:nvPr/>
        </p:nvPicPr>
        <p:blipFill rotWithShape="1">
          <a:blip r:embed="rId4">
            <a:alphaModFix/>
          </a:blip>
          <a:srcRect b="0" l="0" r="0" t="0"/>
          <a:stretch/>
        </p:blipFill>
        <p:spPr>
          <a:xfrm>
            <a:off x="7282119" y="4569100"/>
            <a:ext cx="1464200" cy="434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6AA84F"/>
                </a:solidFill>
                <a:latin typeface="Comic Sans MS"/>
                <a:ea typeface="Comic Sans MS"/>
                <a:cs typeface="Comic Sans MS"/>
                <a:sym typeface="Comic Sans MS"/>
              </a:rPr>
              <a:t>The answer is…</a:t>
            </a:r>
            <a:endParaRPr>
              <a:solidFill>
                <a:srgbClr val="6AA84F"/>
              </a:solidFill>
              <a:latin typeface="Comic Sans MS"/>
              <a:ea typeface="Comic Sans MS"/>
              <a:cs typeface="Comic Sans MS"/>
              <a:sym typeface="Comic Sans MS"/>
            </a:endParaRPr>
          </a:p>
        </p:txBody>
      </p:sp>
      <p:sp>
        <p:nvSpPr>
          <p:cNvPr id="81" name="Google Shape;81;p17"/>
          <p:cNvSpPr txBox="1"/>
          <p:nvPr>
            <p:ph idx="1" type="body"/>
          </p:nvPr>
        </p:nvSpPr>
        <p:spPr>
          <a:xfrm>
            <a:off x="311700" y="1572000"/>
            <a:ext cx="3914400" cy="2524800"/>
          </a:xfrm>
          <a:prstGeom prst="rect">
            <a:avLst/>
          </a:prstGeom>
        </p:spPr>
        <p:txBody>
          <a:bodyPr anchorCtr="0" anchor="t" bIns="91425" lIns="91425" spcFirstLastPara="1" rIns="91425" wrap="square" tIns="91425">
            <a:normAutofit lnSpcReduction="10000"/>
          </a:bodyPr>
          <a:lstStyle/>
          <a:p>
            <a:pPr indent="0" lvl="0" marL="457200" rtl="0" algn="l">
              <a:lnSpc>
                <a:spcPct val="150000"/>
              </a:lnSpc>
              <a:spcBef>
                <a:spcPts val="0"/>
              </a:spcBef>
              <a:spcAft>
                <a:spcPts val="0"/>
              </a:spcAft>
              <a:buNone/>
            </a:pPr>
            <a:r>
              <a:rPr b="1" lang="en" sz="2100">
                <a:solidFill>
                  <a:srgbClr val="93C47D"/>
                </a:solidFill>
                <a:latin typeface="Comic Sans MS"/>
                <a:ea typeface="Comic Sans MS"/>
                <a:cs typeface="Comic Sans MS"/>
                <a:sym typeface="Comic Sans MS"/>
              </a:rPr>
              <a:t>b. </a:t>
            </a:r>
            <a:r>
              <a:rPr b="1" lang="en" sz="2100">
                <a:solidFill>
                  <a:srgbClr val="93C47D"/>
                </a:solidFill>
                <a:latin typeface="Comic Sans MS"/>
                <a:ea typeface="Comic Sans MS"/>
                <a:cs typeface="Comic Sans MS"/>
                <a:sym typeface="Comic Sans MS"/>
              </a:rPr>
              <a:t>Being active and eating healthily</a:t>
            </a:r>
            <a:endParaRPr b="1" sz="2100">
              <a:solidFill>
                <a:srgbClr val="93C47D"/>
              </a:solidFill>
              <a:latin typeface="Comic Sans MS"/>
              <a:ea typeface="Comic Sans MS"/>
              <a:cs typeface="Comic Sans MS"/>
              <a:sym typeface="Comic Sans MS"/>
            </a:endParaRPr>
          </a:p>
          <a:p>
            <a:pPr indent="0" lvl="0" marL="457200" rtl="0" algn="l">
              <a:lnSpc>
                <a:spcPct val="150000"/>
              </a:lnSpc>
              <a:spcBef>
                <a:spcPts val="1200"/>
              </a:spcBef>
              <a:spcAft>
                <a:spcPts val="0"/>
              </a:spcAft>
              <a:buNone/>
            </a:pPr>
            <a:r>
              <a:t/>
            </a:r>
            <a:endParaRPr b="1" sz="2100">
              <a:solidFill>
                <a:srgbClr val="93C47D"/>
              </a:solidFill>
              <a:latin typeface="Comic Sans MS"/>
              <a:ea typeface="Comic Sans MS"/>
              <a:cs typeface="Comic Sans MS"/>
              <a:sym typeface="Comic Sans MS"/>
            </a:endParaRPr>
          </a:p>
          <a:p>
            <a:pPr indent="0" lvl="0" marL="0" rtl="0" algn="l">
              <a:spcBef>
                <a:spcPts val="1200"/>
              </a:spcBef>
              <a:spcAft>
                <a:spcPts val="1200"/>
              </a:spcAft>
              <a:buNone/>
            </a:pPr>
            <a:r>
              <a:rPr lang="en">
                <a:solidFill>
                  <a:srgbClr val="6AA84F"/>
                </a:solidFill>
                <a:latin typeface="Comic Sans MS"/>
                <a:ea typeface="Comic Sans MS"/>
                <a:cs typeface="Comic Sans MS"/>
                <a:sym typeface="Comic Sans MS"/>
              </a:rPr>
              <a:t>It’s important to fuel our bodies with healthy foods and keep active (walking, sports and exercise) to keep us fit and healthy</a:t>
            </a:r>
            <a:endParaRPr>
              <a:solidFill>
                <a:srgbClr val="6AA84F"/>
              </a:solidFill>
              <a:latin typeface="Comic Sans MS"/>
              <a:ea typeface="Comic Sans MS"/>
              <a:cs typeface="Comic Sans MS"/>
              <a:sym typeface="Comic Sans MS"/>
            </a:endParaRPr>
          </a:p>
        </p:txBody>
      </p:sp>
      <p:pic>
        <p:nvPicPr>
          <p:cNvPr id="82" name="Google Shape;82;p17"/>
          <p:cNvPicPr preferRelativeResize="0"/>
          <p:nvPr/>
        </p:nvPicPr>
        <p:blipFill>
          <a:blip r:embed="rId3">
            <a:alphaModFix/>
          </a:blip>
          <a:stretch>
            <a:fillRect/>
          </a:stretch>
        </p:blipFill>
        <p:spPr>
          <a:xfrm>
            <a:off x="4378500" y="152400"/>
            <a:ext cx="4613101" cy="4613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11700" y="676300"/>
            <a:ext cx="4435500" cy="1131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solidFill>
                  <a:srgbClr val="FF9900"/>
                </a:solidFill>
                <a:latin typeface="Comic Sans MS"/>
                <a:ea typeface="Comic Sans MS"/>
                <a:cs typeface="Comic Sans MS"/>
                <a:sym typeface="Comic Sans MS"/>
              </a:rPr>
              <a:t>Question 2: What else helps keep us physically healthy?</a:t>
            </a:r>
            <a:endParaRPr>
              <a:solidFill>
                <a:srgbClr val="FF9900"/>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88" name="Google Shape;88;p18"/>
          <p:cNvSpPr txBox="1"/>
          <p:nvPr>
            <p:ph idx="1" type="body"/>
          </p:nvPr>
        </p:nvSpPr>
        <p:spPr>
          <a:xfrm>
            <a:off x="311700" y="2150100"/>
            <a:ext cx="3767700" cy="2418900"/>
          </a:xfrm>
          <a:prstGeom prst="rect">
            <a:avLst/>
          </a:prstGeom>
        </p:spPr>
        <p:txBody>
          <a:bodyPr anchorCtr="0" anchor="t" bIns="91425" lIns="91425" spcFirstLastPara="1" rIns="91425" wrap="square" tIns="91425">
            <a:normAutofit/>
          </a:bodyPr>
          <a:lstStyle/>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Brushing </a:t>
            </a:r>
            <a:r>
              <a:rPr lang="en" sz="1600">
                <a:solidFill>
                  <a:srgbClr val="FF9900"/>
                </a:solidFill>
                <a:latin typeface="Comic Sans MS"/>
                <a:ea typeface="Comic Sans MS"/>
                <a:cs typeface="Comic Sans MS"/>
                <a:sym typeface="Comic Sans MS"/>
              </a:rPr>
              <a:t>our teeth</a:t>
            </a:r>
            <a:endParaRPr sz="1600">
              <a:solidFill>
                <a:srgbClr val="FF9900"/>
              </a:solidFill>
              <a:latin typeface="Comic Sans MS"/>
              <a:ea typeface="Comic Sans MS"/>
              <a:cs typeface="Comic Sans MS"/>
              <a:sym typeface="Comic Sans MS"/>
            </a:endParaRPr>
          </a:p>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Washing our hands regularly</a:t>
            </a:r>
            <a:endParaRPr sz="1600">
              <a:solidFill>
                <a:srgbClr val="FF9900"/>
              </a:solidFill>
              <a:latin typeface="Comic Sans MS"/>
              <a:ea typeface="Comic Sans MS"/>
              <a:cs typeface="Comic Sans MS"/>
              <a:sym typeface="Comic Sans MS"/>
            </a:endParaRPr>
          </a:p>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Getting enough sleep</a:t>
            </a:r>
            <a:endParaRPr sz="1600">
              <a:solidFill>
                <a:srgbClr val="FF9900"/>
              </a:solidFill>
              <a:latin typeface="Comic Sans MS"/>
              <a:ea typeface="Comic Sans MS"/>
              <a:cs typeface="Comic Sans MS"/>
              <a:sym typeface="Comic Sans MS"/>
            </a:endParaRPr>
          </a:p>
          <a:p>
            <a:pPr indent="-330200" lvl="0" marL="457200" rtl="0" algn="l">
              <a:lnSpc>
                <a:spcPct val="150000"/>
              </a:lnSpc>
              <a:spcBef>
                <a:spcPts val="0"/>
              </a:spcBef>
              <a:spcAft>
                <a:spcPts val="0"/>
              </a:spcAft>
              <a:buClr>
                <a:srgbClr val="FF9900"/>
              </a:buClr>
              <a:buSzPts val="1600"/>
              <a:buFont typeface="Comic Sans MS"/>
              <a:buAutoNum type="alphaLcPeriod"/>
            </a:pPr>
            <a:r>
              <a:rPr lang="en" sz="1600">
                <a:solidFill>
                  <a:srgbClr val="FF9900"/>
                </a:solidFill>
                <a:latin typeface="Comic Sans MS"/>
                <a:ea typeface="Comic Sans MS"/>
                <a:cs typeface="Comic Sans MS"/>
                <a:sym typeface="Comic Sans MS"/>
              </a:rPr>
              <a:t>All of the above</a:t>
            </a:r>
            <a:endParaRPr sz="1600">
              <a:solidFill>
                <a:srgbClr val="FF9900"/>
              </a:solidFill>
              <a:latin typeface="Comic Sans MS"/>
              <a:ea typeface="Comic Sans MS"/>
              <a:cs typeface="Comic Sans MS"/>
              <a:sym typeface="Comic Sans MS"/>
            </a:endParaRPr>
          </a:p>
        </p:txBody>
      </p:sp>
      <p:pic>
        <p:nvPicPr>
          <p:cNvPr id="89" name="Google Shape;89;p18"/>
          <p:cNvPicPr preferRelativeResize="0"/>
          <p:nvPr/>
        </p:nvPicPr>
        <p:blipFill>
          <a:blip r:embed="rId3">
            <a:alphaModFix/>
          </a:blip>
          <a:stretch>
            <a:fillRect/>
          </a:stretch>
        </p:blipFill>
        <p:spPr>
          <a:xfrm>
            <a:off x="5715425" y="915475"/>
            <a:ext cx="3030901" cy="3247400"/>
          </a:xfrm>
          <a:prstGeom prst="rect">
            <a:avLst/>
          </a:prstGeom>
          <a:noFill/>
          <a:ln>
            <a:noFill/>
          </a:ln>
        </p:spPr>
      </p:pic>
      <p:pic>
        <p:nvPicPr>
          <p:cNvPr id="90" name="Google Shape;90;p18"/>
          <p:cNvPicPr preferRelativeResize="0"/>
          <p:nvPr/>
        </p:nvPicPr>
        <p:blipFill rotWithShape="1">
          <a:blip r:embed="rId4">
            <a:alphaModFix/>
          </a:blip>
          <a:srcRect b="0" l="0" r="0" t="0"/>
          <a:stretch/>
        </p:blipFill>
        <p:spPr>
          <a:xfrm>
            <a:off x="7282119" y="4569100"/>
            <a:ext cx="1464200" cy="434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9147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6AA84F"/>
                </a:solidFill>
                <a:latin typeface="Comic Sans MS"/>
                <a:ea typeface="Comic Sans MS"/>
                <a:cs typeface="Comic Sans MS"/>
                <a:sym typeface="Comic Sans MS"/>
              </a:rPr>
              <a:t>The answer is…</a:t>
            </a:r>
            <a:endParaRPr>
              <a:solidFill>
                <a:srgbClr val="6AA84F"/>
              </a:solidFill>
              <a:latin typeface="Comic Sans MS"/>
              <a:ea typeface="Comic Sans MS"/>
              <a:cs typeface="Comic Sans MS"/>
              <a:sym typeface="Comic Sans MS"/>
            </a:endParaRPr>
          </a:p>
        </p:txBody>
      </p:sp>
      <p:sp>
        <p:nvSpPr>
          <p:cNvPr id="96" name="Google Shape;96;p19"/>
          <p:cNvSpPr txBox="1"/>
          <p:nvPr>
            <p:ph idx="1" type="body"/>
          </p:nvPr>
        </p:nvSpPr>
        <p:spPr>
          <a:xfrm>
            <a:off x="318600" y="1256825"/>
            <a:ext cx="4013400" cy="3735000"/>
          </a:xfrm>
          <a:prstGeom prst="rect">
            <a:avLst/>
          </a:prstGeom>
        </p:spPr>
        <p:txBody>
          <a:bodyPr anchorCtr="0" anchor="t" bIns="91425" lIns="91425" spcFirstLastPara="1" rIns="91425" wrap="square" tIns="91425">
            <a:normAutofit fontScale="92500" lnSpcReduction="20000"/>
          </a:bodyPr>
          <a:lstStyle/>
          <a:p>
            <a:pPr indent="0" lvl="0" marL="457200" rtl="0" algn="l">
              <a:lnSpc>
                <a:spcPct val="150000"/>
              </a:lnSpc>
              <a:spcBef>
                <a:spcPts val="0"/>
              </a:spcBef>
              <a:spcAft>
                <a:spcPts val="0"/>
              </a:spcAft>
              <a:buNone/>
            </a:pPr>
            <a:r>
              <a:rPr b="1" lang="en" sz="2100">
                <a:solidFill>
                  <a:srgbClr val="93C47D"/>
                </a:solidFill>
                <a:latin typeface="Comic Sans MS"/>
                <a:ea typeface="Comic Sans MS"/>
                <a:cs typeface="Comic Sans MS"/>
                <a:sym typeface="Comic Sans MS"/>
              </a:rPr>
              <a:t>d</a:t>
            </a:r>
            <a:r>
              <a:rPr b="1" lang="en" sz="2100">
                <a:solidFill>
                  <a:srgbClr val="93C47D"/>
                </a:solidFill>
                <a:latin typeface="Comic Sans MS"/>
                <a:ea typeface="Comic Sans MS"/>
                <a:cs typeface="Comic Sans MS"/>
                <a:sym typeface="Comic Sans MS"/>
              </a:rPr>
              <a:t>. All of the above!</a:t>
            </a:r>
            <a:endParaRPr b="1" sz="2100">
              <a:solidFill>
                <a:srgbClr val="93C47D"/>
              </a:solidFill>
              <a:latin typeface="Comic Sans MS"/>
              <a:ea typeface="Comic Sans MS"/>
              <a:cs typeface="Comic Sans MS"/>
              <a:sym typeface="Comic Sans MS"/>
            </a:endParaRPr>
          </a:p>
          <a:p>
            <a:pPr indent="0" lvl="0" marL="0" rtl="0" algn="l">
              <a:spcBef>
                <a:spcPts val="1200"/>
              </a:spcBef>
              <a:spcAft>
                <a:spcPts val="0"/>
              </a:spcAft>
              <a:buNone/>
            </a:pPr>
            <a:r>
              <a:rPr lang="en" sz="1508">
                <a:solidFill>
                  <a:srgbClr val="6AA84F"/>
                </a:solidFill>
                <a:latin typeface="Comic Sans MS"/>
                <a:ea typeface="Comic Sans MS"/>
                <a:cs typeface="Comic Sans MS"/>
                <a:sym typeface="Comic Sans MS"/>
              </a:rPr>
              <a:t>To keep physically healthy we need to </a:t>
            </a:r>
            <a:r>
              <a:rPr b="1" lang="en" sz="1508">
                <a:solidFill>
                  <a:srgbClr val="6AA84F"/>
                </a:solidFill>
                <a:latin typeface="Comic Sans MS"/>
                <a:ea typeface="Comic Sans MS"/>
                <a:cs typeface="Comic Sans MS"/>
                <a:sym typeface="Comic Sans MS"/>
              </a:rPr>
              <a:t>brush our teeth twice a day</a:t>
            </a:r>
            <a:r>
              <a:rPr lang="en" sz="1508">
                <a:solidFill>
                  <a:srgbClr val="6AA84F"/>
                </a:solidFill>
                <a:latin typeface="Comic Sans MS"/>
                <a:ea typeface="Comic Sans MS"/>
                <a:cs typeface="Comic Sans MS"/>
                <a:sym typeface="Comic Sans MS"/>
              </a:rPr>
              <a:t> (tooth decay is painful and can affect what we eat and make us feel quite poorly). </a:t>
            </a:r>
            <a:endParaRPr sz="1508">
              <a:solidFill>
                <a:srgbClr val="6AA84F"/>
              </a:solidFill>
              <a:latin typeface="Comic Sans MS"/>
              <a:ea typeface="Comic Sans MS"/>
              <a:cs typeface="Comic Sans MS"/>
              <a:sym typeface="Comic Sans MS"/>
            </a:endParaRPr>
          </a:p>
          <a:p>
            <a:pPr indent="0" lvl="0" marL="0" rtl="0" algn="l">
              <a:spcBef>
                <a:spcPts val="1200"/>
              </a:spcBef>
              <a:spcAft>
                <a:spcPts val="0"/>
              </a:spcAft>
              <a:buNone/>
            </a:pPr>
            <a:r>
              <a:rPr lang="en" sz="1508">
                <a:solidFill>
                  <a:srgbClr val="6AA84F"/>
                </a:solidFill>
                <a:latin typeface="Comic Sans MS"/>
                <a:ea typeface="Comic Sans MS"/>
                <a:cs typeface="Comic Sans MS"/>
                <a:sym typeface="Comic Sans MS"/>
              </a:rPr>
              <a:t>By </a:t>
            </a:r>
            <a:r>
              <a:rPr b="1" lang="en" sz="1508">
                <a:solidFill>
                  <a:srgbClr val="6AA84F"/>
                </a:solidFill>
                <a:latin typeface="Comic Sans MS"/>
                <a:ea typeface="Comic Sans MS"/>
                <a:cs typeface="Comic Sans MS"/>
                <a:sym typeface="Comic Sans MS"/>
              </a:rPr>
              <a:t>washing our hands regularly</a:t>
            </a:r>
            <a:r>
              <a:rPr lang="en" sz="1508">
                <a:solidFill>
                  <a:srgbClr val="6AA84F"/>
                </a:solidFill>
                <a:latin typeface="Comic Sans MS"/>
                <a:ea typeface="Comic Sans MS"/>
                <a:cs typeface="Comic Sans MS"/>
                <a:sym typeface="Comic Sans MS"/>
              </a:rPr>
              <a:t> (always before eating or after using the toilet!) we can help stop the spread of germs that can make us ill. </a:t>
            </a:r>
            <a:endParaRPr sz="1508">
              <a:solidFill>
                <a:srgbClr val="6AA84F"/>
              </a:solidFill>
              <a:latin typeface="Comic Sans MS"/>
              <a:ea typeface="Comic Sans MS"/>
              <a:cs typeface="Comic Sans MS"/>
              <a:sym typeface="Comic Sans MS"/>
            </a:endParaRPr>
          </a:p>
          <a:p>
            <a:pPr indent="0" lvl="0" marL="0" rtl="0" algn="l">
              <a:spcBef>
                <a:spcPts val="1200"/>
              </a:spcBef>
              <a:spcAft>
                <a:spcPts val="0"/>
              </a:spcAft>
              <a:buNone/>
            </a:pPr>
            <a:r>
              <a:rPr b="1" lang="en" sz="1508">
                <a:solidFill>
                  <a:srgbClr val="6AA84F"/>
                </a:solidFill>
                <a:latin typeface="Comic Sans MS"/>
                <a:ea typeface="Comic Sans MS"/>
                <a:cs typeface="Comic Sans MS"/>
                <a:sym typeface="Comic Sans MS"/>
              </a:rPr>
              <a:t>Sleep recharges our batteries</a:t>
            </a:r>
            <a:r>
              <a:rPr lang="en" sz="1508">
                <a:solidFill>
                  <a:srgbClr val="6AA84F"/>
                </a:solidFill>
                <a:latin typeface="Comic Sans MS"/>
                <a:ea typeface="Comic Sans MS"/>
                <a:cs typeface="Comic Sans MS"/>
                <a:sym typeface="Comic Sans MS"/>
              </a:rPr>
              <a:t> (gives us energy to take on the day) and allows our body time to for growth and repair. </a:t>
            </a:r>
            <a:endParaRPr sz="1508">
              <a:solidFill>
                <a:srgbClr val="6AA84F"/>
              </a:solidFill>
              <a:latin typeface="Comic Sans MS"/>
              <a:ea typeface="Comic Sans MS"/>
              <a:cs typeface="Comic Sans MS"/>
              <a:sym typeface="Comic Sans MS"/>
            </a:endParaRPr>
          </a:p>
          <a:p>
            <a:pPr indent="0" lvl="0" marL="0" rtl="0" algn="l">
              <a:spcBef>
                <a:spcPts val="1200"/>
              </a:spcBef>
              <a:spcAft>
                <a:spcPts val="1200"/>
              </a:spcAft>
              <a:buNone/>
            </a:pPr>
            <a:r>
              <a:t/>
            </a:r>
            <a:endParaRPr>
              <a:solidFill>
                <a:srgbClr val="6AA84F"/>
              </a:solidFill>
              <a:latin typeface="Comic Sans MS"/>
              <a:ea typeface="Comic Sans MS"/>
              <a:cs typeface="Comic Sans MS"/>
              <a:sym typeface="Comic Sans MS"/>
            </a:endParaRPr>
          </a:p>
        </p:txBody>
      </p:sp>
      <p:pic>
        <p:nvPicPr>
          <p:cNvPr id="97" name="Google Shape;97;p19"/>
          <p:cNvPicPr preferRelativeResize="0"/>
          <p:nvPr/>
        </p:nvPicPr>
        <p:blipFill rotWithShape="1">
          <a:blip r:embed="rId3">
            <a:alphaModFix/>
          </a:blip>
          <a:srcRect b="50000" l="4229" r="35183" t="0"/>
          <a:stretch/>
        </p:blipFill>
        <p:spPr>
          <a:xfrm>
            <a:off x="4755325" y="1677825"/>
            <a:ext cx="4209652" cy="2025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847625"/>
            <a:ext cx="4150800" cy="1248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ct val="45833"/>
              <a:buFont typeface="Arial"/>
              <a:buNone/>
            </a:pPr>
            <a:r>
              <a:rPr lang="en">
                <a:solidFill>
                  <a:srgbClr val="FF9900"/>
                </a:solidFill>
                <a:latin typeface="Comic Sans MS"/>
                <a:ea typeface="Comic Sans MS"/>
                <a:cs typeface="Comic Sans MS"/>
                <a:sym typeface="Comic Sans MS"/>
              </a:rPr>
              <a:t>Question 3:To fuel our bodies we should eat a balanced diet. This means…?</a:t>
            </a:r>
            <a:endParaRPr>
              <a:solidFill>
                <a:srgbClr val="FF9900"/>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103" name="Google Shape;103;p20"/>
          <p:cNvSpPr txBox="1"/>
          <p:nvPr>
            <p:ph idx="1" type="body"/>
          </p:nvPr>
        </p:nvSpPr>
        <p:spPr>
          <a:xfrm>
            <a:off x="407750" y="2096400"/>
            <a:ext cx="4421400" cy="2682300"/>
          </a:xfrm>
          <a:prstGeom prst="rect">
            <a:avLst/>
          </a:prstGeom>
        </p:spPr>
        <p:txBody>
          <a:bodyPr anchorCtr="0" anchor="t" bIns="91425" lIns="91425" spcFirstLastPara="1" rIns="91425" wrap="square" tIns="91425">
            <a:normAutofit/>
          </a:bodyPr>
          <a:lstStyle/>
          <a:p>
            <a:pPr indent="-317500" lvl="0" marL="457200" rtl="0" algn="l">
              <a:lnSpc>
                <a:spcPct val="150000"/>
              </a:lnSpc>
              <a:spcBef>
                <a:spcPts val="0"/>
              </a:spcBef>
              <a:spcAft>
                <a:spcPts val="0"/>
              </a:spcAft>
              <a:buClr>
                <a:srgbClr val="FF9900"/>
              </a:buClr>
              <a:buSzPts val="1400"/>
              <a:buFont typeface="Comic Sans MS"/>
              <a:buAutoNum type="alphaLcPeriod"/>
            </a:pPr>
            <a:r>
              <a:rPr lang="en" sz="1500">
                <a:solidFill>
                  <a:srgbClr val="FF9900"/>
                </a:solidFill>
                <a:latin typeface="Comic Sans MS"/>
                <a:ea typeface="Comic Sans MS"/>
                <a:cs typeface="Comic Sans MS"/>
                <a:sym typeface="Comic Sans MS"/>
              </a:rPr>
              <a:t>Eating mostly healthy foods</a:t>
            </a:r>
            <a:endParaRPr sz="1500">
              <a:solidFill>
                <a:srgbClr val="FF9900"/>
              </a:solidFill>
              <a:latin typeface="Comic Sans MS"/>
              <a:ea typeface="Comic Sans MS"/>
              <a:cs typeface="Comic Sans MS"/>
              <a:sym typeface="Comic Sans MS"/>
            </a:endParaRPr>
          </a:p>
          <a:p>
            <a:pPr indent="-323850" lvl="0" marL="457200" rtl="0" algn="l">
              <a:lnSpc>
                <a:spcPct val="150000"/>
              </a:lnSpc>
              <a:spcBef>
                <a:spcPts val="0"/>
              </a:spcBef>
              <a:spcAft>
                <a:spcPts val="0"/>
              </a:spcAft>
              <a:buClr>
                <a:srgbClr val="FF9900"/>
              </a:buClr>
              <a:buSzPts val="1500"/>
              <a:buFont typeface="Comic Sans MS"/>
              <a:buAutoNum type="alphaLcPeriod"/>
            </a:pPr>
            <a:r>
              <a:rPr lang="en" sz="1500">
                <a:solidFill>
                  <a:srgbClr val="FF9900"/>
                </a:solidFill>
                <a:latin typeface="Comic Sans MS"/>
                <a:ea typeface="Comic Sans MS"/>
                <a:cs typeface="Comic Sans MS"/>
                <a:sym typeface="Comic Sans MS"/>
              </a:rPr>
              <a:t>Eating 5-a-day</a:t>
            </a:r>
            <a:endParaRPr sz="1500">
              <a:solidFill>
                <a:srgbClr val="FF9900"/>
              </a:solidFill>
              <a:latin typeface="Comic Sans MS"/>
              <a:ea typeface="Comic Sans MS"/>
              <a:cs typeface="Comic Sans MS"/>
              <a:sym typeface="Comic Sans MS"/>
            </a:endParaRPr>
          </a:p>
          <a:p>
            <a:pPr indent="-323850" lvl="0" marL="457200" rtl="0" algn="l">
              <a:lnSpc>
                <a:spcPct val="150000"/>
              </a:lnSpc>
              <a:spcBef>
                <a:spcPts val="0"/>
              </a:spcBef>
              <a:spcAft>
                <a:spcPts val="0"/>
              </a:spcAft>
              <a:buClr>
                <a:srgbClr val="FF9900"/>
              </a:buClr>
              <a:buSzPts val="1500"/>
              <a:buFont typeface="Comic Sans MS"/>
              <a:buAutoNum type="alphaLcPeriod"/>
            </a:pPr>
            <a:r>
              <a:rPr lang="en" sz="1500">
                <a:solidFill>
                  <a:srgbClr val="FF9900"/>
                </a:solidFill>
                <a:latin typeface="Comic Sans MS"/>
                <a:ea typeface="Comic Sans MS"/>
                <a:cs typeface="Comic Sans MS"/>
                <a:sym typeface="Comic Sans MS"/>
              </a:rPr>
              <a:t>Only having high sugar food occasionally</a:t>
            </a:r>
            <a:endParaRPr sz="1500">
              <a:solidFill>
                <a:srgbClr val="FF9900"/>
              </a:solidFill>
              <a:latin typeface="Comic Sans MS"/>
              <a:ea typeface="Comic Sans MS"/>
              <a:cs typeface="Comic Sans MS"/>
              <a:sym typeface="Comic Sans MS"/>
            </a:endParaRPr>
          </a:p>
          <a:p>
            <a:pPr indent="-323850" lvl="0" marL="457200" rtl="0" algn="l">
              <a:lnSpc>
                <a:spcPct val="150000"/>
              </a:lnSpc>
              <a:spcBef>
                <a:spcPts val="0"/>
              </a:spcBef>
              <a:spcAft>
                <a:spcPts val="0"/>
              </a:spcAft>
              <a:buClr>
                <a:srgbClr val="FF9900"/>
              </a:buClr>
              <a:buSzPts val="1500"/>
              <a:buFont typeface="Comic Sans MS"/>
              <a:buAutoNum type="alphaLcPeriod"/>
            </a:pPr>
            <a:r>
              <a:rPr lang="en" sz="1500">
                <a:solidFill>
                  <a:srgbClr val="FF9900"/>
                </a:solidFill>
                <a:latin typeface="Comic Sans MS"/>
                <a:ea typeface="Comic Sans MS"/>
                <a:cs typeface="Comic Sans MS"/>
                <a:sym typeface="Comic Sans MS"/>
              </a:rPr>
              <a:t>All of the above</a:t>
            </a:r>
            <a:endParaRPr sz="1500">
              <a:solidFill>
                <a:srgbClr val="FF9900"/>
              </a:solidFill>
              <a:latin typeface="Comic Sans MS"/>
              <a:ea typeface="Comic Sans MS"/>
              <a:cs typeface="Comic Sans MS"/>
              <a:sym typeface="Comic Sans MS"/>
            </a:endParaRPr>
          </a:p>
          <a:p>
            <a:pPr indent="0" lvl="0" marL="0" rtl="0" algn="l">
              <a:spcBef>
                <a:spcPts val="0"/>
              </a:spcBef>
              <a:spcAft>
                <a:spcPts val="1200"/>
              </a:spcAft>
              <a:buNone/>
            </a:pPr>
            <a:r>
              <a:t/>
            </a:r>
            <a:endParaRPr/>
          </a:p>
        </p:txBody>
      </p:sp>
      <p:pic>
        <p:nvPicPr>
          <p:cNvPr id="104" name="Google Shape;104;p20"/>
          <p:cNvPicPr preferRelativeResize="0"/>
          <p:nvPr/>
        </p:nvPicPr>
        <p:blipFill>
          <a:blip r:embed="rId3">
            <a:alphaModFix/>
          </a:blip>
          <a:stretch>
            <a:fillRect/>
          </a:stretch>
        </p:blipFill>
        <p:spPr>
          <a:xfrm>
            <a:off x="4902950" y="693800"/>
            <a:ext cx="4010049" cy="4010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9147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6AA84F"/>
                </a:solidFill>
                <a:latin typeface="Comic Sans MS"/>
                <a:ea typeface="Comic Sans MS"/>
                <a:cs typeface="Comic Sans MS"/>
                <a:sym typeface="Comic Sans MS"/>
              </a:rPr>
              <a:t>The answer is…</a:t>
            </a:r>
            <a:endParaRPr>
              <a:solidFill>
                <a:srgbClr val="6AA84F"/>
              </a:solidFill>
              <a:latin typeface="Comic Sans MS"/>
              <a:ea typeface="Comic Sans MS"/>
              <a:cs typeface="Comic Sans MS"/>
              <a:sym typeface="Comic Sans MS"/>
            </a:endParaRPr>
          </a:p>
        </p:txBody>
      </p:sp>
      <p:sp>
        <p:nvSpPr>
          <p:cNvPr id="110" name="Google Shape;110;p21"/>
          <p:cNvSpPr txBox="1"/>
          <p:nvPr>
            <p:ph idx="1" type="body"/>
          </p:nvPr>
        </p:nvSpPr>
        <p:spPr>
          <a:xfrm>
            <a:off x="318600" y="1256825"/>
            <a:ext cx="3480300" cy="3735000"/>
          </a:xfrm>
          <a:prstGeom prst="rect">
            <a:avLst/>
          </a:prstGeom>
        </p:spPr>
        <p:txBody>
          <a:bodyPr anchorCtr="0" anchor="t" bIns="91425" lIns="91425" spcFirstLastPara="1" rIns="91425" wrap="square" tIns="91425">
            <a:normAutofit lnSpcReduction="20000"/>
          </a:bodyPr>
          <a:lstStyle/>
          <a:p>
            <a:pPr indent="0" lvl="0" marL="457200" rtl="0" algn="l">
              <a:lnSpc>
                <a:spcPct val="150000"/>
              </a:lnSpc>
              <a:spcBef>
                <a:spcPts val="0"/>
              </a:spcBef>
              <a:spcAft>
                <a:spcPts val="0"/>
              </a:spcAft>
              <a:buNone/>
            </a:pPr>
            <a:r>
              <a:rPr b="1" lang="en" sz="2100">
                <a:solidFill>
                  <a:srgbClr val="93C47D"/>
                </a:solidFill>
                <a:latin typeface="Comic Sans MS"/>
                <a:ea typeface="Comic Sans MS"/>
                <a:cs typeface="Comic Sans MS"/>
                <a:sym typeface="Comic Sans MS"/>
              </a:rPr>
              <a:t>d. All of the above!</a:t>
            </a:r>
            <a:endParaRPr b="1" sz="2100">
              <a:solidFill>
                <a:srgbClr val="93C47D"/>
              </a:solidFill>
              <a:latin typeface="Comic Sans MS"/>
              <a:ea typeface="Comic Sans MS"/>
              <a:cs typeface="Comic Sans MS"/>
              <a:sym typeface="Comic Sans MS"/>
            </a:endParaRPr>
          </a:p>
          <a:p>
            <a:pPr indent="0" lvl="0" marL="457200" rtl="0" algn="l">
              <a:lnSpc>
                <a:spcPct val="150000"/>
              </a:lnSpc>
              <a:spcBef>
                <a:spcPts val="1200"/>
              </a:spcBef>
              <a:spcAft>
                <a:spcPts val="0"/>
              </a:spcAft>
              <a:buClr>
                <a:schemeClr val="dk1"/>
              </a:buClr>
              <a:buSzPts val="1100"/>
              <a:buFont typeface="Arial"/>
              <a:buNone/>
            </a:pPr>
            <a:r>
              <a:rPr lang="en" sz="1300">
                <a:solidFill>
                  <a:srgbClr val="6AA84F"/>
                </a:solidFill>
                <a:latin typeface="Comic Sans MS"/>
                <a:ea typeface="Comic Sans MS"/>
                <a:cs typeface="Comic Sans MS"/>
                <a:sym typeface="Comic Sans MS"/>
              </a:rPr>
              <a:t>The Eatwell guide is a visual tool to help us eat a healthy balanced diet. This includes a variety of fruit and vegetables; starchy foods such as bread, rice and pasta; high protein foods such as meat, fish, eggs, beans and tofu; and finally diary foods (milk, cheese, yogurt or vegan alternatives)</a:t>
            </a:r>
            <a:endParaRPr sz="1300">
              <a:solidFill>
                <a:srgbClr val="6AA84F"/>
              </a:solidFill>
              <a:latin typeface="Comic Sans MS"/>
              <a:ea typeface="Comic Sans MS"/>
              <a:cs typeface="Comic Sans MS"/>
              <a:sym typeface="Comic Sans MS"/>
            </a:endParaRPr>
          </a:p>
          <a:p>
            <a:pPr indent="0" lvl="0" marL="0" rtl="0" algn="l">
              <a:spcBef>
                <a:spcPts val="0"/>
              </a:spcBef>
              <a:spcAft>
                <a:spcPts val="0"/>
              </a:spcAft>
              <a:buNone/>
            </a:pPr>
            <a:r>
              <a:t/>
            </a:r>
            <a:endParaRPr sz="1508">
              <a:solidFill>
                <a:srgbClr val="6AA84F"/>
              </a:solidFill>
              <a:latin typeface="Comic Sans MS"/>
              <a:ea typeface="Comic Sans MS"/>
              <a:cs typeface="Comic Sans MS"/>
              <a:sym typeface="Comic Sans MS"/>
            </a:endParaRPr>
          </a:p>
          <a:p>
            <a:pPr indent="0" lvl="0" marL="0" rtl="0" algn="l">
              <a:spcBef>
                <a:spcPts val="1200"/>
              </a:spcBef>
              <a:spcAft>
                <a:spcPts val="1200"/>
              </a:spcAft>
              <a:buNone/>
            </a:pPr>
            <a:r>
              <a:t/>
            </a:r>
            <a:endParaRPr>
              <a:solidFill>
                <a:srgbClr val="6AA84F"/>
              </a:solidFill>
              <a:latin typeface="Comic Sans MS"/>
              <a:ea typeface="Comic Sans MS"/>
              <a:cs typeface="Comic Sans MS"/>
              <a:sym typeface="Comic Sans MS"/>
            </a:endParaRPr>
          </a:p>
        </p:txBody>
      </p:sp>
      <p:pic>
        <p:nvPicPr>
          <p:cNvPr id="111" name="Google Shape;111;p21"/>
          <p:cNvPicPr preferRelativeResize="0"/>
          <p:nvPr/>
        </p:nvPicPr>
        <p:blipFill>
          <a:blip r:embed="rId3">
            <a:alphaModFix/>
          </a:blip>
          <a:stretch>
            <a:fillRect/>
          </a:stretch>
        </p:blipFill>
        <p:spPr>
          <a:xfrm>
            <a:off x="4113699" y="618825"/>
            <a:ext cx="4703000" cy="3321525"/>
          </a:xfrm>
          <a:prstGeom prst="rect">
            <a:avLst/>
          </a:prstGeom>
          <a:noFill/>
          <a:ln>
            <a:noFill/>
          </a:ln>
        </p:spPr>
      </p:pic>
      <p:sp>
        <p:nvSpPr>
          <p:cNvPr id="112" name="Google Shape;112;p21"/>
          <p:cNvSpPr txBox="1"/>
          <p:nvPr/>
        </p:nvSpPr>
        <p:spPr>
          <a:xfrm>
            <a:off x="4113700" y="4138400"/>
            <a:ext cx="503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6AA84F"/>
                </a:solidFill>
                <a:latin typeface="Comic Sans MS"/>
                <a:ea typeface="Comic Sans MS"/>
                <a:cs typeface="Comic Sans MS"/>
                <a:sym typeface="Comic Sans MS"/>
              </a:rPr>
              <a:t>Source:https://www.gov.uk/government/publications/the-eatwell-guide </a:t>
            </a:r>
            <a:endParaRPr sz="1700">
              <a:solidFill>
                <a:srgbClr val="6AA84F"/>
              </a:solidFill>
              <a:latin typeface="Comic Sans MS"/>
              <a:ea typeface="Comic Sans MS"/>
              <a:cs typeface="Comic Sans MS"/>
              <a:sym typeface="Comic Sans M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