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58" r:id="rId3"/>
    <p:sldId id="257" r:id="rId4"/>
    <p:sldId id="260" r:id="rId5"/>
    <p:sldId id="259" r:id="rId6"/>
    <p:sldId id="268" r:id="rId7"/>
    <p:sldId id="262" r:id="rId8"/>
    <p:sldId id="265" r:id="rId9"/>
    <p:sldId id="26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CD3BF-22FD-46AC-B4D5-D4092C418CB7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C56C4-6FB0-4BF5-AAC7-2B6211BCF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44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Over the last 2 weeks we have focused on recognising our feelings and emotions and how to look after both our physical and emotional wellbeing.</a:t>
            </a:r>
          </a:p>
          <a:p>
            <a:r>
              <a:rPr lang="en-GB" dirty="0"/>
              <a:t>We all experience many different emotions and we recognise some as more positive than others.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C56C4-6FB0-4BF5-AAC7-2B6211BCF40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578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Today we are going to think about developing a positive mindset. This is a skill often referred to as RESILIENCE.  Resilience is our ability to cope with a difficult or challenging situation in a positive way or put more simply our ability to bounce back!</a:t>
            </a:r>
          </a:p>
          <a:p>
            <a:r>
              <a:rPr lang="en-GB" dirty="0"/>
              <a:t>Resilience helps us stay positive – this in turn helps our emotional wellbeing.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C56C4-6FB0-4BF5-AAC7-2B6211BCF40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805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Have a think about this situation. Imagine you have some homework, but you don’t understand what you need to do.  How are feeling – write down positive and negative feelings. Which of these are more helpful and will help you solve the problem? How can using a positive mindset help you overcome difficulties?  By asking for help (having confidence and being honest) I can get the support I need to complete my homework to my best ability.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C56C4-6FB0-4BF5-AAC7-2B6211BCF40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692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Resilience isn’t something we are born with, but it is something we can build and grow during our lives. Thinking of resilience as a muscle is a good analogy as the more we practice these skills and using a positive mindset the better we can cope with change, difficulties or challenging situations.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C56C4-6FB0-4BF5-AAC7-2B6211BCF40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029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Each time we face a challenge we LEARN from it – what went well and what didn’t help? We can put the helpful things in our skills toolkit! Think back to helping the child who didn’t understand his homework – what would we put in our toolkit from this situation?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C56C4-6FB0-4BF5-AAC7-2B6211BCF40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541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of the fist ways to start building a positive mindset is to think about what YOU are good at! What makes you special and what you enjoy doing.  Have a go on your own or with a partner to make a self-esteem tower and compete the my skills worksheet.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C56C4-6FB0-4BF5-AAC7-2B6211BCF40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559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last thing we are going to think about in this session is balance and that we can use positive thinking to meet challenges! Have a think about the following statements, they may start with a slightly negative thought, but we can use our positive mindset to balance this! </a:t>
            </a:r>
          </a:p>
          <a:p>
            <a:r>
              <a:rPr lang="en-GB" dirty="0"/>
              <a:t>I can be shy…but I can also be brave or courageous</a:t>
            </a:r>
          </a:p>
          <a:p>
            <a:r>
              <a:rPr lang="en-GB" dirty="0"/>
              <a:t>I can sometimes find school work difficult…but I can do hard things. </a:t>
            </a:r>
          </a:p>
          <a:p>
            <a:r>
              <a:rPr lang="en-GB" dirty="0"/>
              <a:t>I might not always understand first time…but I love to learn</a:t>
            </a:r>
          </a:p>
          <a:p>
            <a:r>
              <a:rPr lang="en-GB" dirty="0"/>
              <a:t>Today didn’t go so well… but tomorrow will be better.</a:t>
            </a:r>
          </a:p>
          <a:p>
            <a:endParaRPr lang="en-GB" dirty="0"/>
          </a:p>
          <a:p>
            <a:r>
              <a:rPr lang="en-GB" dirty="0"/>
              <a:t>Extension activity: Can the children think of any positive affirmations of their own?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C56C4-6FB0-4BF5-AAC7-2B6211BCF40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57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the children add anything extra to this? We will keep adding skills in the next sessions.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C56C4-6FB0-4BF5-AAC7-2B6211BCF40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5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AACF1-5E52-51D6-0798-ECFE52FCA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DCD911-70C3-48AC-44D8-470E678D4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41460-412E-5F8E-DE94-04AC76247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C4D1-E632-4F31-8624-0B729C9D4276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FB423-B40D-6C3F-16B4-93CE95EF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A5BCC-491E-1631-CB87-36B8FEEF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3E24-67D8-4280-B7D4-42630C6CE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69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C6294-D024-2FD4-4906-D99379F02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B04ED-1F73-BEF4-9125-0EEEB24894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1A69F-0DD6-9572-1E2A-DC0834922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C4D1-E632-4F31-8624-0B729C9D4276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73382-8D6C-3544-5435-585E1272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705A2-8425-F356-69FA-590494039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3E24-67D8-4280-B7D4-42630C6CE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0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2811FD-FAE7-4A4D-0DD2-907398B7D5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E0A37F-ACC3-A8C2-5E6D-FE68C19F6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E6B14-BF15-3FEB-A9C5-E7689AC0B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C4D1-E632-4F31-8624-0B729C9D4276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A00EC-D52A-6F6C-EC41-15BCE66F0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434ED-E0FD-7E3A-5ABA-619B471A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3E24-67D8-4280-B7D4-42630C6CE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79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80197-9B0C-DE59-D2E1-7BD56215C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6ED91-6B58-14DD-D670-0A726D39B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9C428-979A-111B-3BA3-75AAE5ABA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C4D1-E632-4F31-8624-0B729C9D4276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3E12E-5A68-561B-B61F-9904A2C2B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4C73C-0B44-6691-8CD4-D56018012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3E24-67D8-4280-B7D4-42630C6CE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23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9B11-DBA2-9C7D-ED34-4F05D28F9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0EC83-B149-4448-55E8-3F7F05CEA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5A0D7-701E-B23E-72D7-C0CBAEE46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C4D1-E632-4F31-8624-0B729C9D4276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59E0F-2C00-AAB9-490B-1AAB74104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20012-E176-02F1-3D7B-4C5095ED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3E24-67D8-4280-B7D4-42630C6CE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1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3514A-2CB8-2B97-A797-7ED8FBA13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151C6-A7BA-706A-C71A-BFA6465CF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FACFF-FED2-BB2E-B5D8-33A0E5BBC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D37FF-A822-29F0-C68D-841ED247A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C4D1-E632-4F31-8624-0B729C9D4276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BDE90D-C3F2-F6E3-3613-5C442A834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697D6-9C4F-C397-18E5-712EBFDDF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3E24-67D8-4280-B7D4-42630C6CE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07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F1A91-AD01-67EE-DC62-DAC7133AB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B5278-AB08-B6E7-0651-8D1B121BA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AD872-3A2F-01A2-F382-180792F5A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8C631-6680-8B40-45D7-AD08D34E6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6B8089-D411-8F70-CC27-D1418D7C26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FB05E0-A390-0BED-5283-EFB8761B4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C4D1-E632-4F31-8624-0B729C9D4276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B3C3A0-365B-F63F-E438-4D55D1921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0A2011-68F5-B55B-F01C-27131E141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3E24-67D8-4280-B7D4-42630C6CE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93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C0FB7-CE49-FB69-8722-2525A02C3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D5CE4F-E9AF-D09D-AE86-2EA08C303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C4D1-E632-4F31-8624-0B729C9D4276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ECF1D-37E6-9A1D-2742-EDB31F46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4946A-ADB7-CA5F-22AF-2B25EB67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3E24-67D8-4280-B7D4-42630C6CE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9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7A91DA-A47C-EEC5-4E0A-94C30CA8D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C4D1-E632-4F31-8624-0B729C9D4276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FAA636-A79A-0005-B176-BF4A960AD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5C3F1-8D58-4825-718F-F3A281FCF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3E24-67D8-4280-B7D4-42630C6CE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83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DA147-0482-9606-23AA-7A93CF86A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83CB2-FB61-135F-6E90-83CD26392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FFC57-C2C3-B1A8-633C-19DE5202A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72987A-D977-982E-A11B-650EF8967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C4D1-E632-4F31-8624-0B729C9D4276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3A2DA-C3FD-EED1-A6EC-CBC023AA5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ED09C-7325-1B95-5D17-3509824A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3E24-67D8-4280-B7D4-42630C6CE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08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9B408-ED82-DFFE-3C6B-42C05A5C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F45A9-DF5D-E304-5F21-97D52AB60B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39E1E0-B2B8-96B7-5162-0CFEB8098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61A54-0C7C-651A-0E19-15016E9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C4D1-E632-4F31-8624-0B729C9D4276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2EDC8-8BA0-E79F-87DE-88B1D43CD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6729A-48D6-8170-4227-249244E8A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3E24-67D8-4280-B7D4-42630C6CE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81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4024E3-9899-39A8-C9C5-524A99FB7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0FE26-0D13-AFA1-926E-074EF7A72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954C2-608F-1A9F-3A4E-0A9F7597F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5C4D1-E632-4F31-8624-0B729C9D4276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28194-6CA3-4379-6B43-DCFB8614E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3729E-7390-6857-8E67-B79F484B0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13E24-67D8-4280-B7D4-42630C6CE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42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microsoft.com/office/2007/relationships/hdphoto" Target="../media/hdphoto4.wdp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2A7BE9-1251-5E44-34FB-9E6D811CD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37" y="55785"/>
            <a:ext cx="10388082" cy="674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59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A4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DB94C2-E5EA-37D9-6CE5-6B26F9A8D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483" y="3860929"/>
            <a:ext cx="6456339" cy="1914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0D5793-DC2F-660B-9460-0A81FBE0D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5340" y1="86275" x2="88350" y2="539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4183" y="641851"/>
            <a:ext cx="654084" cy="6477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32F84C-E036-9E3C-1FB2-8DEA5DD6E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47" y="3534764"/>
            <a:ext cx="652329" cy="6523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46A54D-24B0-92D5-F8FC-83CD36513A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2102" y="5958003"/>
            <a:ext cx="652329" cy="6523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F0040E-FA93-2714-515A-AA462D96D9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40" b="90909" l="9877" r="89506">
                        <a14:foregroundMark x1="10494" y1="44805" x2="33333" y2="90909"/>
                        <a14:foregroundMark x1="33333" y1="90909" x2="83333" y2="67532"/>
                        <a14:foregroundMark x1="83333" y1="67532" x2="85802" y2="43506"/>
                        <a14:foregroundMark x1="50617" y1="77273" x2="50617" y2="77273"/>
                        <a14:foregroundMark x1="20370" y1="48701" x2="43210" y2="38312"/>
                        <a14:foregroundMark x1="48765" y1="42208" x2="66049" y2="344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1623" y="2781405"/>
            <a:ext cx="1028753" cy="9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4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A4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01CF9B-F4A3-8B6D-3DA1-67C7CC3A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  <a:latin typeface="Gill Sans Nova Cond XBd" panose="020B0A06020104020203" pitchFamily="34" charset="0"/>
              </a:rPr>
              <a:t>Thinking about types of feelings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6208F6-B9E2-F15F-C437-3C966419750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" r="2152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C86232-AAFD-08CF-2D30-7CC62DF25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67338"/>
            <a:ext cx="3932237" cy="3601649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Some we recognise as positive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Some we associate with being more negative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b="1" u="sng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All feelings are important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Recognising </a:t>
            </a:r>
            <a:r>
              <a:rPr lang="en-GB" b="1" u="sng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what</a:t>
            </a:r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 we are feeling and  understanding </a:t>
            </a:r>
            <a:r>
              <a:rPr lang="en-GB" b="1" u="sng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why</a:t>
            </a:r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 we feel like we do is the first step to being able to </a:t>
            </a:r>
            <a:r>
              <a:rPr lang="en-GB" b="1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regulate</a:t>
            </a:r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 (control) how we react and how we behave</a:t>
            </a:r>
          </a:p>
        </p:txBody>
      </p:sp>
    </p:spTree>
    <p:extLst>
      <p:ext uri="{BB962C8B-B14F-4D97-AF65-F5344CB8AC3E}">
        <p14:creationId xmlns:p14="http://schemas.microsoft.com/office/powerpoint/2010/main" val="335066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A4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7576C7-BC1D-2D68-8895-738A9D375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9387" y="615821"/>
            <a:ext cx="3932237" cy="1600200"/>
          </a:xfrm>
        </p:spPr>
        <p:txBody>
          <a:bodyPr/>
          <a:lstStyle/>
          <a:p>
            <a:r>
              <a:rPr lang="en-GB" b="1" dirty="0">
                <a:solidFill>
                  <a:schemeClr val="accent2"/>
                </a:solidFill>
                <a:latin typeface="Gill Sans Nova Cond XBd" panose="020B0A06020104020203" pitchFamily="34" charset="0"/>
              </a:rPr>
              <a:t>What is a positive mindset?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B6C310-E023-871C-8C5F-0343D7ED25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313" b="86563" l="10000" r="90000">
                        <a14:foregroundMark x1="30562" y1="20125" x2="30750" y2="20125"/>
                        <a14:foregroundMark x1="37563" y1="17313" x2="37563" y2="17313"/>
                        <a14:foregroundMark x1="36875" y1="17125" x2="36875" y2="17125"/>
                        <a14:foregroundMark x1="31438" y1="27375" x2="31438" y2="27375"/>
                        <a14:foregroundMark x1="35063" y1="14000" x2="35063" y2="14000"/>
                        <a14:foregroundMark x1="47688" y1="13188" x2="48813" y2="22438"/>
                        <a14:foregroundMark x1="51875" y1="12313" x2="51563" y2="22063"/>
                        <a14:foregroundMark x1="54219" y1="22486" x2="55875" y2="22750"/>
                        <a14:foregroundMark x1="53466" y1="22366" x2="54114" y2="22469"/>
                        <a14:foregroundMark x1="51563" y1="22063" x2="52521" y2="22215"/>
                        <a14:foregroundMark x1="60813" y1="17125" x2="61000" y2="23563"/>
                        <a14:foregroundMark x1="28438" y1="32500" x2="28250" y2="39125"/>
                        <a14:foregroundMark x1="39883" y1="36438" x2="39250" y2="38313"/>
                        <a14:foregroundMark x1="40875" y1="33500" x2="39883" y2="36438"/>
                        <a14:foregroundMark x1="46188" y1="32188" x2="45855" y2="33000"/>
                        <a14:foregroundMark x1="49203" y1="34125" x2="48688" y2="38438"/>
                        <a14:foregroundMark x1="49375" y1="32688" x2="49203" y2="34125"/>
                        <a14:foregroundMark x1="51875" y1="32000" x2="56000" y2="32000"/>
                        <a14:foregroundMark x1="53875" y1="32813" x2="53500" y2="38125"/>
                        <a14:foregroundMark x1="58375" y1="34313" x2="58375" y2="34313"/>
                        <a14:foregroundMark x1="61313" y1="34000" x2="61313" y2="34000"/>
                        <a14:foregroundMark x1="71313" y1="32000" x2="71313" y2="32000"/>
                        <a14:foregroundMark x1="45375" y1="43375" x2="45375" y2="43375"/>
                        <a14:foregroundMark x1="49375" y1="43375" x2="49375" y2="43375"/>
                        <a14:foregroundMark x1="57688" y1="43375" x2="57688" y2="43375"/>
                        <a14:foregroundMark x1="31063" y1="52312" x2="31063" y2="52312"/>
                        <a14:foregroundMark x1="41063" y1="50375" x2="41063" y2="50375"/>
                        <a14:foregroundMark x1="54500" y1="52500" x2="54500" y2="52500"/>
                        <a14:foregroundMark x1="67125" y1="53000" x2="67125" y2="53000"/>
                        <a14:foregroundMark x1="71625" y1="86563" x2="71625" y2="86563"/>
                        <a14:foregroundMark x1="79438" y1="83750" x2="79438" y2="83750"/>
                        <a14:foregroundMark x1="78938" y1="76625" x2="78938" y2="76625"/>
                        <a14:foregroundMark x1="29563" y1="82063" x2="29563" y2="82063"/>
                        <a14:foregroundMark x1="31750" y1="82375" x2="31750" y2="82375"/>
                        <a14:foregroundMark x1="33438" y1="80750" x2="33438" y2="80750"/>
                        <a14:foregroundMark x1="34563" y1="80750" x2="34563" y2="80750"/>
                        <a14:foregroundMark x1="35563" y1="80750" x2="35563" y2="80750"/>
                        <a14:foregroundMark x1="38375" y1="80938" x2="38375" y2="80938"/>
                        <a14:foregroundMark x1="44063" y1="81563" x2="44063" y2="81563"/>
                        <a14:foregroundMark x1="45875" y1="81438" x2="45875" y2="81438"/>
                        <a14:foregroundMark x1="49063" y1="81438" x2="49063" y2="81438"/>
                        <a14:foregroundMark x1="52375" y1="81250" x2="52375" y2="81250"/>
                        <a14:foregroundMark x1="54688" y1="81563" x2="54688" y2="81563"/>
                        <a14:foregroundMark x1="56875" y1="81563" x2="56875" y2="81563"/>
                        <a14:foregroundMark x1="47375" y1="66188" x2="47375" y2="66188"/>
                        <a14:backgroundMark x1="48063" y1="34125" x2="48063" y2="34125"/>
                        <a14:backgroundMark x1="47063" y1="34500" x2="47063" y2="34500"/>
                        <a14:backgroundMark x1="45188" y1="33000" x2="45188" y2="33000"/>
                        <a14:backgroundMark x1="44875" y1="33188" x2="44875" y2="33188"/>
                        <a14:backgroundMark x1="44875" y1="33313" x2="46563" y2="34500"/>
                        <a14:backgroundMark x1="44063" y1="37125" x2="45188" y2="37438"/>
                        <a14:backgroundMark x1="50063" y1="18625" x2="50063" y2="18625"/>
                        <a14:backgroundMark x1="50063" y1="18625" x2="49875" y2="19750"/>
                        <a14:backgroundMark x1="49563" y1="19625" x2="50187" y2="17813"/>
                        <a14:backgroundMark x1="50187" y1="17813" x2="50187" y2="17813"/>
                        <a14:backgroundMark x1="53188" y1="22750" x2="53500" y2="23750"/>
                        <a14:backgroundMark x1="63500" y1="30688" x2="63813" y2="28375"/>
                        <a14:backgroundMark x1="52875" y1="21938" x2="53375" y2="22438"/>
                        <a14:backgroundMark x1="38250" y1="34813" x2="38250" y2="34813"/>
                        <a14:backgroundMark x1="38250" y1="34813" x2="37063" y2="34500"/>
                        <a14:backgroundMark x1="39563" y1="36438" x2="39563" y2="36438"/>
                        <a14:backgroundMark x1="43875" y1="37438" x2="44875" y2="37625"/>
                        <a14:backgroundMark x1="44250" y1="36813" x2="45063" y2="36813"/>
                        <a14:backgroundMark x1="44375" y1="43250" x2="44375" y2="43250"/>
                        <a14:backgroundMark x1="69125" y1="75625" x2="69125" y2="75625"/>
                        <a14:backgroundMark x1="67813" y1="67688" x2="67813" y2="67688"/>
                        <a14:backgroundMark x1="37250" y1="65188" x2="37250" y2="65188"/>
                        <a14:backgroundMark x1="49563" y1="80938" x2="49563" y2="80938"/>
                        <a14:backgroundMark x1="52375" y1="81063" x2="52375" y2="81063"/>
                        <a14:backgroundMark x1="46188" y1="81938" x2="46188" y2="81938"/>
                      </a14:backgroundRemoval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/>
        </p:blipFill>
        <p:spPr>
          <a:xfrm>
            <a:off x="783223" y="1390260"/>
            <a:ext cx="5614078" cy="4458461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082C8B-0C0A-F65D-74DE-A9CC0A9A9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65411" y="2439922"/>
            <a:ext cx="3932237" cy="381158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Recognise something difficult as a </a:t>
            </a:r>
            <a:r>
              <a:rPr lang="en-GB" b="1" u="sng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challenge</a:t>
            </a:r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 and rise to this rather than feel defeated or upset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Try your </a:t>
            </a:r>
            <a:r>
              <a:rPr lang="en-GB" b="1" u="sng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best</a:t>
            </a:r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 but know we don’t always get everything right first time!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You know when to ask for </a:t>
            </a:r>
            <a:r>
              <a:rPr lang="en-GB" b="1" u="sng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help</a:t>
            </a:r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You </a:t>
            </a:r>
            <a:r>
              <a:rPr lang="en-GB" b="1" u="sng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learn</a:t>
            </a:r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 from mistakes as see this as a chance to </a:t>
            </a:r>
            <a:r>
              <a:rPr lang="en-GB" b="1" u="sng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improve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Its </a:t>
            </a:r>
            <a:r>
              <a:rPr lang="en-GB" b="1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HOW</a:t>
            </a:r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 you work through a problem or difficulty and how you </a:t>
            </a:r>
            <a:r>
              <a:rPr lang="en-GB" b="1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MOVE ON </a:t>
            </a:r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from it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20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A4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176B-E8CC-462E-09EE-7BD0CEAC3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87425"/>
            <a:ext cx="3932237" cy="1278294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  <a:latin typeface="Gill Sans Nova Cond XBd" panose="020B0A06020104020203" pitchFamily="34" charset="0"/>
              </a:rPr>
              <a:t>Class Activity 1: Building our skills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889D236-DDD2-03C1-9C37-CC30AB7BF34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6889" l="10000" r="90000">
                        <a14:foregroundMark x1="43333" y1="30889" x2="45889" y2="31222"/>
                        <a14:foregroundMark x1="54667" y1="29333" x2="57444" y2="29333"/>
                        <a14:foregroundMark x1="63000" y1="25667" x2="47889" y2="15111"/>
                        <a14:foregroundMark x1="47889" y1="15111" x2="37333" y2="20889"/>
                        <a14:foregroundMark x1="37333" y1="20889" x2="36889" y2="28111"/>
                        <a14:foregroundMark x1="40667" y1="10333" x2="43444" y2="10000"/>
                        <a14:foregroundMark x1="68667" y1="12778" x2="70556" y2="17778"/>
                        <a14:foregroundMark x1="70000" y1="21889" x2="70000" y2="21889"/>
                        <a14:foregroundMark x1="43667" y1="32111" x2="44556" y2="30000"/>
                        <a14:foregroundMark x1="55222" y1="31000" x2="55222" y2="27444"/>
                        <a14:foregroundMark x1="54444" y1="29667" x2="54444" y2="29667"/>
                        <a14:foregroundMark x1="42444" y1="80333" x2="36222" y2="86889"/>
                        <a14:foregroundMark x1="36222" y1="86889" x2="36222" y2="86889"/>
                        <a14:foregroundMark x1="54444" y1="82556" x2="60222" y2="86000"/>
                        <a14:foregroundMark x1="43111" y1="83222" x2="43111" y2="83222"/>
                        <a14:foregroundMark x1="53000" y1="83111" x2="53000" y2="83111"/>
                        <a14:foregroundMark x1="51556" y1="83111" x2="54444" y2="83444"/>
                        <a14:foregroundMark x1="52778" y1="83889" x2="61000" y2="86889"/>
                        <a14:foregroundMark x1="43778" y1="29667" x2="43000" y2="3155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5941511" y="1586204"/>
            <a:ext cx="5413877" cy="427484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7D795-3326-E99A-8AF0-F06C23865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93910"/>
            <a:ext cx="4441339" cy="3275078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You have been given a piece of homework that you don’t understand how to complete…</a:t>
            </a:r>
          </a:p>
          <a:p>
            <a:endParaRPr lang="en-GB" dirty="0">
              <a:solidFill>
                <a:schemeClr val="accent2"/>
              </a:solidFill>
              <a:latin typeface="Avenir Next LT Pro Light" panose="020B0304020202020204" pitchFamily="34" charset="0"/>
            </a:endParaRPr>
          </a:p>
          <a:p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How do you feel?</a:t>
            </a:r>
          </a:p>
          <a:p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What could you do?</a:t>
            </a:r>
          </a:p>
          <a:p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Who could you ask?</a:t>
            </a:r>
          </a:p>
          <a:p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What might happen if you didn’t ask for help?</a:t>
            </a:r>
          </a:p>
        </p:txBody>
      </p:sp>
    </p:spTree>
    <p:extLst>
      <p:ext uri="{BB962C8B-B14F-4D97-AF65-F5344CB8AC3E}">
        <p14:creationId xmlns:p14="http://schemas.microsoft.com/office/powerpoint/2010/main" val="887564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A4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D18D8-9A43-C49D-8715-C953AA514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2"/>
                </a:solidFill>
                <a:latin typeface="Gill Sans Nova Cond XBd" panose="020B0A06020104020203" pitchFamily="34" charset="0"/>
              </a:rPr>
              <a:t>Growing a positive mindset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F7269DB-60A7-05DD-DD69-93CBC24BC4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1266327" y="3796134"/>
            <a:ext cx="2223355" cy="175558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48FA-8645-8AD6-659C-C93A1586E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latin typeface="Avenir Next LT Pro Light" panose="020B03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Resilience is like a muscle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If we train it – it will get stronger!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b="1" dirty="0">
              <a:solidFill>
                <a:schemeClr val="accent2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67C5236-7D10-93AB-3FE6-AF2FDD76AFEB}"/>
              </a:ext>
            </a:extLst>
          </p:cNvPr>
          <p:cNvSpPr txBox="1">
            <a:spLocks/>
          </p:cNvSpPr>
          <p:nvPr/>
        </p:nvSpPr>
        <p:spPr>
          <a:xfrm>
            <a:off x="7187716" y="2295298"/>
            <a:ext cx="3932237" cy="3256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These might be different to your best friend or siblings – we are all different, but we all have our own interests and abilities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We all learn in different ways, but this is also fine!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Not comparing yourself to others is important – we are all on our own journey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We develop skills to cope with challenges as we go through life – we can think of this as a skills toolkit</a:t>
            </a:r>
            <a:endParaRPr lang="en-GB" dirty="0">
              <a:latin typeface="Avenir Next LT Pro Light" panose="020B03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DB0CFA-A44C-EA06-F165-17BB20214F29}"/>
              </a:ext>
            </a:extLst>
          </p:cNvPr>
          <p:cNvSpPr txBox="1"/>
          <p:nvPr/>
        </p:nvSpPr>
        <p:spPr>
          <a:xfrm>
            <a:off x="7259216" y="1257300"/>
            <a:ext cx="40929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Gill Sans Nova Cond XBd" panose="020B0A06020104020203" pitchFamily="34" charset="0"/>
              </a:rPr>
              <a:t>One way to develop resilience is to remember we ALL have skills! </a:t>
            </a:r>
          </a:p>
        </p:txBody>
      </p:sp>
    </p:spTree>
    <p:extLst>
      <p:ext uri="{BB962C8B-B14F-4D97-AF65-F5344CB8AC3E}">
        <p14:creationId xmlns:p14="http://schemas.microsoft.com/office/powerpoint/2010/main" val="208330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A4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040C0-8727-ABF7-575C-040C2D6EB57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EFCA4">
              <a:alpha val="7000"/>
            </a:srgbClr>
          </a:solidFill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  <a:latin typeface="Gill Sans Nova Cond XBd" panose="020B0A06020104020203" pitchFamily="34" charset="0"/>
              </a:rPr>
              <a:t>Positivity Toolkit!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4FBA54F-78B1-EDA7-644A-AA962E0624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0" b="85841" l="9653" r="89961">
                        <a14:foregroundMark x1="18919" y1="23009" x2="24324" y2="11062"/>
                        <a14:foregroundMark x1="24324" y1="11062" x2="42562" y2="10299"/>
                        <a14:foregroundMark x1="79669" y1="9084" x2="81853" y2="9292"/>
                        <a14:foregroundMark x1="19305" y1="9735" x2="23938" y2="9735"/>
                        <a14:foregroundMark x1="24710" y1="51327" x2="25483" y2="51770"/>
                        <a14:foregroundMark x1="32046" y1="52212" x2="54826" y2="52655"/>
                        <a14:foregroundMark x1="54826" y1="52655" x2="69112" y2="52212"/>
                        <a14:foregroundMark x1="38996" y1="65487" x2="55212" y2="65487"/>
                        <a14:foregroundMark x1="55212" y1="65487" x2="65637" y2="65487"/>
                        <a14:foregroundMark x1="22780" y1="78761" x2="47490" y2="79204"/>
                        <a14:foregroundMark x1="47490" y1="79204" x2="82239" y2="77876"/>
                        <a14:foregroundMark x1="26255" y1="35841" x2="44402" y2="25664"/>
                        <a14:foregroundMark x1="44402" y1="25664" x2="41313" y2="41593"/>
                        <a14:foregroundMark x1="52510" y1="21239" x2="71815" y2="24336"/>
                        <a14:foregroundMark x1="71815" y1="24336" x2="72587" y2="38496"/>
                        <a14:foregroundMark x1="72587" y1="38496" x2="45946" y2="44690"/>
                        <a14:foregroundMark x1="45946" y1="44690" x2="43629" y2="44690"/>
                        <a14:foregroundMark x1="83784" y1="19469" x2="83784" y2="43363"/>
                        <a14:foregroundMark x1="22394" y1="56195" x2="25869" y2="56195"/>
                        <a14:foregroundMark x1="23166" y1="54425" x2="23166" y2="54425"/>
                        <a14:foregroundMark x1="23166" y1="54425" x2="23166" y2="54425"/>
                        <a14:foregroundMark x1="23166" y1="54867" x2="23166" y2="54867"/>
                        <a14:foregroundMark x1="23166" y1="54867" x2="25097" y2="53982"/>
                        <a14:foregroundMark x1="22780" y1="54425" x2="23166" y2="56195"/>
                        <a14:foregroundMark x1="69498" y1="19469" x2="77992" y2="40708"/>
                        <a14:foregroundMark x1="77992" y1="40708" x2="76834" y2="24336"/>
                        <a14:foregroundMark x1="53668" y1="25221" x2="53668" y2="28761"/>
                        <a14:backgroundMark x1="43629" y1="8407" x2="60232" y2="8850"/>
                        <a14:backgroundMark x1="60232" y1="8850" x2="75676" y2="8407"/>
                        <a14:backgroundMark x1="75676" y1="8407" x2="79537" y2="9292"/>
                      </a14:backgroundRemoval>
                    </a14:imgEffect>
                  </a14:imgLayer>
                </a14:imgProps>
              </a:ext>
            </a:extLst>
          </a:blip>
          <a:srcRect t="4755" b="4755"/>
          <a:stretch/>
        </p:blipFill>
        <p:spPr>
          <a:xfrm>
            <a:off x="6249208" y="2230016"/>
            <a:ext cx="4173118" cy="329513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668CC-50B1-B544-87CD-40913678D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59224"/>
            <a:ext cx="3932237" cy="320976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What helped me?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What didn’t help?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Who did I speak to or ask for advice?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What did I learn?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What would I do if this happened again?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How can I stop this happening again?</a:t>
            </a:r>
          </a:p>
        </p:txBody>
      </p:sp>
    </p:spTree>
    <p:extLst>
      <p:ext uri="{BB962C8B-B14F-4D97-AF65-F5344CB8AC3E}">
        <p14:creationId xmlns:p14="http://schemas.microsoft.com/office/powerpoint/2010/main" val="210307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A4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55A09F-C8A1-19B0-5529-FFCBC9FFA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2"/>
                </a:solidFill>
                <a:latin typeface="Gill Sans Nova Cond XBd" panose="020B0A06020104020203" pitchFamily="34" charset="0"/>
              </a:rPr>
              <a:t>Class Activity 2: Building self-confidence and self-awareness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11937B9-D23A-F785-33CD-9E2CF68C4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67" y="776187"/>
            <a:ext cx="3688445" cy="5305626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5F4397B-B0A9-0EA1-C251-C083039D1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7388" y="4046270"/>
            <a:ext cx="4758612" cy="1897330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This could be that you love football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That you are a very good friend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Your have gymnastic awards or do Jiu Jitsu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You are a good listener or always try you best in school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You are a Lego master builder or have Minecraft hero skills!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You play the piano or guitar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This is about YOU – your skills and your strengths!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dirty="0">
              <a:solidFill>
                <a:schemeClr val="accent2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653277E-5C3E-A02D-010E-EA5D35D83B5D}"/>
              </a:ext>
            </a:extLst>
          </p:cNvPr>
          <p:cNvSpPr txBox="1">
            <a:spLocks/>
          </p:cNvSpPr>
          <p:nvPr/>
        </p:nvSpPr>
        <p:spPr>
          <a:xfrm>
            <a:off x="992187" y="2547152"/>
            <a:ext cx="3932237" cy="1309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Make a list of positive statements about yourself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Think about the activities you enjoy and the skills you have…</a:t>
            </a:r>
          </a:p>
        </p:txBody>
      </p:sp>
    </p:spTree>
    <p:extLst>
      <p:ext uri="{BB962C8B-B14F-4D97-AF65-F5344CB8AC3E}">
        <p14:creationId xmlns:p14="http://schemas.microsoft.com/office/powerpoint/2010/main" val="1669676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A4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0B1D4-A231-5135-07DE-10F53990F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805" y="737830"/>
            <a:ext cx="3932237" cy="704461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  <a:latin typeface="Gill Sans Nova Cond XBd" panose="020B0A06020104020203" pitchFamily="34" charset="0"/>
              </a:rPr>
              <a:t>Positive affirmations!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5BCE988-0E5B-6607-7AE4-F6EEFF70A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18" y="4114846"/>
            <a:ext cx="5069277" cy="236566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BA8C1-937C-6CB5-F61C-E4CAA0E64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3805" y="1956351"/>
            <a:ext cx="4058783" cy="381158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I can be shy…</a:t>
            </a:r>
          </a:p>
          <a:p>
            <a:r>
              <a:rPr lang="en-GB" b="1" dirty="0">
                <a:solidFill>
                  <a:schemeClr val="accent2"/>
                </a:solidFill>
                <a:latin typeface="Gill Sans Nova Cond XBd" panose="020B0A06020104020203" pitchFamily="34" charset="0"/>
              </a:rPr>
              <a:t>But I can also be BRAVE!</a:t>
            </a:r>
          </a:p>
          <a:p>
            <a:endParaRPr lang="en-GB" dirty="0">
              <a:solidFill>
                <a:schemeClr val="accent2"/>
              </a:solidFill>
              <a:latin typeface="Avenir Next LT Pro Light" panose="020B0304020202020204" pitchFamily="34" charset="0"/>
            </a:endParaRPr>
          </a:p>
          <a:p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Sometimes I find school hard…</a:t>
            </a:r>
          </a:p>
          <a:p>
            <a:r>
              <a:rPr lang="en-GB" b="1" dirty="0">
                <a:solidFill>
                  <a:schemeClr val="accent2"/>
                </a:solidFill>
                <a:latin typeface="Gill Sans Nova Cond XBd" panose="020B0A06020104020203" pitchFamily="34" charset="0"/>
              </a:rPr>
              <a:t>But I CAN DO hard things!</a:t>
            </a:r>
          </a:p>
          <a:p>
            <a:endParaRPr lang="en-GB" dirty="0">
              <a:solidFill>
                <a:schemeClr val="accent2"/>
              </a:solidFill>
              <a:latin typeface="Avenir Next LT Pro Light" panose="020B0304020202020204" pitchFamily="34" charset="0"/>
            </a:endParaRPr>
          </a:p>
          <a:p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I might not always understand first time…</a:t>
            </a:r>
          </a:p>
          <a:p>
            <a:r>
              <a:rPr lang="en-GB" b="1" dirty="0">
                <a:solidFill>
                  <a:schemeClr val="accent2"/>
                </a:solidFill>
                <a:latin typeface="Gill Sans Nova Cond XBd" panose="020B0A06020104020203" pitchFamily="34" charset="0"/>
              </a:rPr>
              <a:t>But I love to LEARN!</a:t>
            </a:r>
          </a:p>
          <a:p>
            <a:endParaRPr lang="en-GB" b="1" dirty="0">
              <a:solidFill>
                <a:schemeClr val="accent2"/>
              </a:solidFill>
              <a:latin typeface="Avenir Next LT Pro Light" panose="020B0304020202020204" pitchFamily="34" charset="0"/>
            </a:endParaRPr>
          </a:p>
          <a:p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Today didn’t go so well…</a:t>
            </a:r>
          </a:p>
          <a:p>
            <a:r>
              <a:rPr lang="en-GB" b="1" dirty="0">
                <a:solidFill>
                  <a:schemeClr val="accent2"/>
                </a:solidFill>
                <a:latin typeface="Gill Sans Nova Cond XBd" panose="020B0A06020104020203" pitchFamily="34" charset="0"/>
              </a:rPr>
              <a:t>But tomorrow will be BETTER!</a:t>
            </a:r>
          </a:p>
          <a:p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F9E313C-810E-FA32-8086-E4B6655417CB}"/>
              </a:ext>
            </a:extLst>
          </p:cNvPr>
          <p:cNvSpPr txBox="1">
            <a:spLocks/>
          </p:cNvSpPr>
          <p:nvPr/>
        </p:nvSpPr>
        <p:spPr>
          <a:xfrm>
            <a:off x="6553234" y="989078"/>
            <a:ext cx="4058783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I sometimes feel angry…</a:t>
            </a:r>
          </a:p>
          <a:p>
            <a:r>
              <a:rPr lang="en-GB" b="1" dirty="0">
                <a:solidFill>
                  <a:schemeClr val="accent2"/>
                </a:solidFill>
                <a:latin typeface="Gill Sans Nova Cond XBd" panose="020B0A06020104020203" pitchFamily="34" charset="0"/>
              </a:rPr>
              <a:t>But I can CALM down!</a:t>
            </a:r>
          </a:p>
          <a:p>
            <a:endParaRPr lang="en-GB" dirty="0">
              <a:solidFill>
                <a:schemeClr val="accent2"/>
              </a:solidFill>
              <a:latin typeface="Avenir Next LT Pro Light" panose="020B0304020202020204" pitchFamily="34" charset="0"/>
            </a:endParaRPr>
          </a:p>
          <a:p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Sometimes I get things wrong…</a:t>
            </a:r>
          </a:p>
          <a:p>
            <a:r>
              <a:rPr lang="en-GB" b="1" dirty="0">
                <a:solidFill>
                  <a:schemeClr val="accent2"/>
                </a:solidFill>
                <a:latin typeface="Gill Sans Nova Cond XBd" panose="020B0A06020104020203" pitchFamily="34" charset="0"/>
              </a:rPr>
              <a:t>But I LEARN from mistakes!</a:t>
            </a:r>
          </a:p>
          <a:p>
            <a:endParaRPr lang="en-GB" dirty="0">
              <a:solidFill>
                <a:schemeClr val="accent2"/>
              </a:solidFill>
              <a:latin typeface="Avenir Next LT Pro Light" panose="020B0304020202020204" pitchFamily="34" charset="0"/>
            </a:endParaRPr>
          </a:p>
          <a:p>
            <a:r>
              <a:rPr lang="en-GB" dirty="0">
                <a:solidFill>
                  <a:schemeClr val="accent2"/>
                </a:solidFill>
                <a:latin typeface="Avenir Next LT Pro Light" panose="020B0304020202020204" pitchFamily="34" charset="0"/>
              </a:rPr>
              <a:t>Today made me sad…</a:t>
            </a:r>
          </a:p>
          <a:p>
            <a:r>
              <a:rPr lang="en-GB" b="1" dirty="0">
                <a:solidFill>
                  <a:schemeClr val="accent2"/>
                </a:solidFill>
                <a:latin typeface="Gill Sans Nova Cond XBd" panose="020B0A06020104020203" pitchFamily="34" charset="0"/>
              </a:rPr>
              <a:t>But I am LOVED and IMPORTANT!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27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A4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93EB-A368-CE4A-A299-F748817E5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697" y="438539"/>
            <a:ext cx="7072604" cy="597159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Gill Sans Nova Cond XBd" panose="020B0A06020104020203" pitchFamily="34" charset="0"/>
              </a:rPr>
              <a:t>What’s in your Skills to Go BIG! Toolkit?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CCC05CE-A222-A5A0-01F6-574819A52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22" b="89381" l="9653" r="89575">
                        <a14:foregroundMark x1="25097" y1="55310" x2="69498" y2="56195"/>
                        <a14:foregroundMark x1="69498" y1="56195" x2="56757" y2="71239"/>
                        <a14:foregroundMark x1="56757" y1="71239" x2="34363" y2="75664"/>
                        <a14:foregroundMark x1="34363" y1="75664" x2="62162" y2="77876"/>
                        <a14:foregroundMark x1="62162" y1="77876" x2="79151" y2="75221"/>
                        <a14:foregroundMark x1="23552" y1="25664" x2="54826" y2="23451"/>
                        <a14:foregroundMark x1="54826" y1="23451" x2="34749" y2="41150"/>
                        <a14:foregroundMark x1="34749" y1="41150" x2="33977" y2="42478"/>
                        <a14:foregroundMark x1="30502" y1="67257" x2="57529" y2="62389"/>
                        <a14:foregroundMark x1="52124" y1="37611" x2="72201" y2="34071"/>
                        <a14:foregroundMark x1="72201" y1="34071" x2="83784" y2="20796"/>
                        <a14:foregroundMark x1="83784" y1="20796" x2="41313" y2="16372"/>
                        <a14:foregroundMark x1="41313" y1="16372" x2="69498" y2="11504"/>
                        <a14:foregroundMark x1="69498" y1="11504" x2="83784" y2="32301"/>
                        <a14:foregroundMark x1="83784" y1="32301" x2="83784" y2="40708"/>
                        <a14:foregroundMark x1="39382" y1="41150" x2="39382" y2="41150"/>
                        <a14:foregroundMark x1="40927" y1="42035" x2="40927" y2="42035"/>
                        <a14:foregroundMark x1="85328" y1="7965" x2="85328" y2="7965"/>
                        <a14:foregroundMark x1="21236" y1="7522" x2="21236" y2="75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6835" y="2528103"/>
            <a:ext cx="2962011" cy="258461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A4F490-1645-2532-5FCF-938629CB5FA8}"/>
              </a:ext>
            </a:extLst>
          </p:cNvPr>
          <p:cNvSpPr txBox="1"/>
          <p:nvPr/>
        </p:nvSpPr>
        <p:spPr>
          <a:xfrm>
            <a:off x="8379657" y="2334599"/>
            <a:ext cx="2621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Gill Sans Nova Cond XBd" panose="020B0A06020104020203" pitchFamily="34" charset="0"/>
              </a:rPr>
              <a:t>Self-care skills – to keep me happy and healthy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FAF5A9-91C7-2C13-CCE9-91EAF4ECD032}"/>
              </a:ext>
            </a:extLst>
          </p:cNvPr>
          <p:cNvSpPr txBox="1"/>
          <p:nvPr/>
        </p:nvSpPr>
        <p:spPr>
          <a:xfrm>
            <a:off x="808970" y="4613149"/>
            <a:ext cx="2962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Gill Sans Nova Cond XBd" panose="020B0A06020104020203" pitchFamily="34" charset="0"/>
              </a:rPr>
              <a:t>I can recognise my emotions and feelings – this will help me regulate how I react to new situations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60F378-EBEB-BE2B-313F-826490804A98}"/>
              </a:ext>
            </a:extLst>
          </p:cNvPr>
          <p:cNvSpPr txBox="1"/>
          <p:nvPr/>
        </p:nvSpPr>
        <p:spPr>
          <a:xfrm>
            <a:off x="630504" y="2192422"/>
            <a:ext cx="3028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Gill Sans Nova Cond XBd" panose="020B0A06020104020203" pitchFamily="34" charset="0"/>
              </a:rPr>
              <a:t>I know change can be worrying and exciting at the same time – but I am ready!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ECF67D-3DDF-08D4-F06E-BD56285D5A4F}"/>
              </a:ext>
            </a:extLst>
          </p:cNvPr>
          <p:cNvSpPr txBox="1"/>
          <p:nvPr/>
        </p:nvSpPr>
        <p:spPr>
          <a:xfrm>
            <a:off x="8590445" y="4453348"/>
            <a:ext cx="2621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Gill Sans Nova Cond XBd" panose="020B0A06020104020203" pitchFamily="34" charset="0"/>
              </a:rPr>
              <a:t>I can use a positive mindset to help me learn and grow and cope with new challenges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2BE778-20F3-2F1B-DF1C-5720B8BA54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56" b="89024" l="9434" r="94340">
                        <a14:foregroundMark x1="89937" y1="24390" x2="79874" y2="10976"/>
                        <a14:foregroundMark x1="84906" y1="25610" x2="76730" y2="32927"/>
                        <a14:foregroundMark x1="94340" y1="26829" x2="94340" y2="268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127263">
            <a:off x="7141147" y="4555890"/>
            <a:ext cx="1545622" cy="6830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55752FA-653F-3761-3749-42E078B08D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66082" y1="53333" x2="36257" y2="84444"/>
                        <a14:backgroundMark x1="36257" y1="84444" x2="81871" y2="52778"/>
                        <a14:backgroundMark x1="84795" y1="46667" x2="11111" y2="73889"/>
                        <a14:backgroundMark x1="92982" y1="40000" x2="42690" y2="48889"/>
                        <a14:backgroundMark x1="42690" y1="48889" x2="43275" y2="63333"/>
                        <a14:backgroundMark x1="89474" y1="27222" x2="43860" y2="31111"/>
                        <a14:backgroundMark x1="43860" y1="31111" x2="22222" y2="4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097455">
            <a:off x="3582082" y="4077222"/>
            <a:ext cx="1345085" cy="12692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636432-2F0B-6339-954B-6F6F4F936F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874442">
            <a:off x="6976736" y="2162430"/>
            <a:ext cx="1480648" cy="12010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E5FA0F-B5BB-299A-1BD6-579AEFDEA8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1220838">
            <a:off x="3506809" y="2002988"/>
            <a:ext cx="1444877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1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1076</Words>
  <Application>Microsoft Office PowerPoint</Application>
  <PresentationFormat>Widescreen</PresentationFormat>
  <Paragraphs>93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Avenir Next LT Pro Light</vt:lpstr>
      <vt:lpstr>Calibri</vt:lpstr>
      <vt:lpstr>Calibri Light</vt:lpstr>
      <vt:lpstr>Gill Sans Nova Cond XBd</vt:lpstr>
      <vt:lpstr>Wingdings</vt:lpstr>
      <vt:lpstr>Office Theme</vt:lpstr>
      <vt:lpstr>PowerPoint Presentation</vt:lpstr>
      <vt:lpstr>Thinking about types of feelings</vt:lpstr>
      <vt:lpstr>What is a positive mindset?</vt:lpstr>
      <vt:lpstr>Class Activity 1: Building our skills</vt:lpstr>
      <vt:lpstr>Growing a positive mindset</vt:lpstr>
      <vt:lpstr>Positivity Toolkit!</vt:lpstr>
      <vt:lpstr>Class Activity 2: Building self-confidence and self-awareness</vt:lpstr>
      <vt:lpstr>Positive affirmations!</vt:lpstr>
      <vt:lpstr>What’s in your Skills to Go BIG! Toolkit?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Skills To Go BIG!</dc:title>
  <dc:creator>Georgie Stanley</dc:creator>
  <cp:lastModifiedBy>Georgie Stanley</cp:lastModifiedBy>
  <cp:revision>25</cp:revision>
  <dcterms:created xsi:type="dcterms:W3CDTF">2022-06-14T08:39:26Z</dcterms:created>
  <dcterms:modified xsi:type="dcterms:W3CDTF">2022-06-15T15:14:04Z</dcterms:modified>
</cp:coreProperties>
</file>